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25"/>
  </p:notesMasterIdLst>
  <p:handoutMasterIdLst>
    <p:handoutMasterId r:id="rId26"/>
  </p:handoutMasterIdLst>
  <p:sldIdLst>
    <p:sldId id="392" r:id="rId2"/>
    <p:sldId id="299" r:id="rId3"/>
    <p:sldId id="490" r:id="rId4"/>
    <p:sldId id="491" r:id="rId5"/>
    <p:sldId id="515" r:id="rId6"/>
    <p:sldId id="475" r:id="rId7"/>
    <p:sldId id="516" r:id="rId8"/>
    <p:sldId id="496" r:id="rId9"/>
    <p:sldId id="497" r:id="rId10"/>
    <p:sldId id="498" r:id="rId11"/>
    <p:sldId id="501" r:id="rId12"/>
    <p:sldId id="502" r:id="rId13"/>
    <p:sldId id="499" r:id="rId14"/>
    <p:sldId id="500" r:id="rId15"/>
    <p:sldId id="661" r:id="rId16"/>
    <p:sldId id="652" r:id="rId17"/>
    <p:sldId id="664" r:id="rId18"/>
    <p:sldId id="643" r:id="rId19"/>
    <p:sldId id="642" r:id="rId20"/>
    <p:sldId id="666" r:id="rId21"/>
    <p:sldId id="458" r:id="rId22"/>
    <p:sldId id="503" r:id="rId23"/>
    <p:sldId id="438" r:id="rId24"/>
  </p:sldIdLst>
  <p:sldSz cx="12192000" cy="6858000"/>
  <p:notesSz cx="6858000" cy="9947275"/>
  <p:defaultTextStyle>
    <a:defPPr>
      <a:defRPr lang="en-US"/>
    </a:defPPr>
    <a:lvl1pPr algn="l" rtl="0" fontAlgn="base">
      <a:spcBef>
        <a:spcPct val="0"/>
      </a:spcBef>
      <a:spcAft>
        <a:spcPct val="0"/>
      </a:spcAft>
      <a:defRPr sz="1693" b="1" kern="1200">
        <a:solidFill>
          <a:schemeClr val="tx1"/>
        </a:solidFill>
        <a:latin typeface="Arial" charset="0"/>
        <a:ea typeface="+mn-ea"/>
        <a:cs typeface="+mn-cs"/>
      </a:defRPr>
    </a:lvl1pPr>
    <a:lvl2pPr marL="322242" algn="l" rtl="0" fontAlgn="base">
      <a:spcBef>
        <a:spcPct val="0"/>
      </a:spcBef>
      <a:spcAft>
        <a:spcPct val="0"/>
      </a:spcAft>
      <a:defRPr sz="1693" b="1" kern="1200">
        <a:solidFill>
          <a:schemeClr val="tx1"/>
        </a:solidFill>
        <a:latin typeface="Arial" charset="0"/>
        <a:ea typeface="+mn-ea"/>
        <a:cs typeface="+mn-cs"/>
      </a:defRPr>
    </a:lvl2pPr>
    <a:lvl3pPr marL="644482" algn="l" rtl="0" fontAlgn="base">
      <a:spcBef>
        <a:spcPct val="0"/>
      </a:spcBef>
      <a:spcAft>
        <a:spcPct val="0"/>
      </a:spcAft>
      <a:defRPr sz="1693" b="1" kern="1200">
        <a:solidFill>
          <a:schemeClr val="tx1"/>
        </a:solidFill>
        <a:latin typeface="Arial" charset="0"/>
        <a:ea typeface="+mn-ea"/>
        <a:cs typeface="+mn-cs"/>
      </a:defRPr>
    </a:lvl3pPr>
    <a:lvl4pPr marL="966721" algn="l" rtl="0" fontAlgn="base">
      <a:spcBef>
        <a:spcPct val="0"/>
      </a:spcBef>
      <a:spcAft>
        <a:spcPct val="0"/>
      </a:spcAft>
      <a:defRPr sz="1693" b="1" kern="1200">
        <a:solidFill>
          <a:schemeClr val="tx1"/>
        </a:solidFill>
        <a:latin typeface="Arial" charset="0"/>
        <a:ea typeface="+mn-ea"/>
        <a:cs typeface="+mn-cs"/>
      </a:defRPr>
    </a:lvl4pPr>
    <a:lvl5pPr marL="1288962" algn="l" rtl="0" fontAlgn="base">
      <a:spcBef>
        <a:spcPct val="0"/>
      </a:spcBef>
      <a:spcAft>
        <a:spcPct val="0"/>
      </a:spcAft>
      <a:defRPr sz="1693" b="1" kern="1200">
        <a:solidFill>
          <a:schemeClr val="tx1"/>
        </a:solidFill>
        <a:latin typeface="Arial" charset="0"/>
        <a:ea typeface="+mn-ea"/>
        <a:cs typeface="+mn-cs"/>
      </a:defRPr>
    </a:lvl5pPr>
    <a:lvl6pPr marL="1611201" algn="l" defTabSz="644482" rtl="0" eaLnBrk="1" latinLnBrk="0" hangingPunct="1">
      <a:defRPr sz="1693" b="1" kern="1200">
        <a:solidFill>
          <a:schemeClr val="tx1"/>
        </a:solidFill>
        <a:latin typeface="Arial" charset="0"/>
        <a:ea typeface="+mn-ea"/>
        <a:cs typeface="+mn-cs"/>
      </a:defRPr>
    </a:lvl6pPr>
    <a:lvl7pPr marL="1933444" algn="l" defTabSz="644482" rtl="0" eaLnBrk="1" latinLnBrk="0" hangingPunct="1">
      <a:defRPr sz="1693" b="1" kern="1200">
        <a:solidFill>
          <a:schemeClr val="tx1"/>
        </a:solidFill>
        <a:latin typeface="Arial" charset="0"/>
        <a:ea typeface="+mn-ea"/>
        <a:cs typeface="+mn-cs"/>
      </a:defRPr>
    </a:lvl7pPr>
    <a:lvl8pPr marL="2255684" algn="l" defTabSz="644482" rtl="0" eaLnBrk="1" latinLnBrk="0" hangingPunct="1">
      <a:defRPr sz="1693" b="1" kern="1200">
        <a:solidFill>
          <a:schemeClr val="tx1"/>
        </a:solidFill>
        <a:latin typeface="Arial" charset="0"/>
        <a:ea typeface="+mn-ea"/>
        <a:cs typeface="+mn-cs"/>
      </a:defRPr>
    </a:lvl8pPr>
    <a:lvl9pPr marL="2577922" algn="l" defTabSz="644482" rtl="0" eaLnBrk="1" latinLnBrk="0" hangingPunct="1">
      <a:defRPr sz="1693"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15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33">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E58B"/>
    <a:srgbClr val="DF9191"/>
    <a:srgbClr val="FFFFFF"/>
    <a:srgbClr val="FAF47C"/>
    <a:srgbClr val="B0E8B7"/>
    <a:srgbClr val="9DF67A"/>
    <a:srgbClr val="00539F"/>
    <a:srgbClr val="4D4D4D"/>
    <a:srgbClr val="8BB8E5"/>
    <a:srgbClr val="8FBA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6305" autoAdjust="0"/>
  </p:normalViewPr>
  <p:slideViewPr>
    <p:cSldViewPr snapToGrid="0" snapToObjects="1">
      <p:cViewPr varScale="1">
        <p:scale>
          <a:sx n="46" d="100"/>
          <a:sy n="46" d="100"/>
        </p:scale>
        <p:origin x="876" y="48"/>
      </p:cViewPr>
      <p:guideLst>
        <p:guide orient="horz" pos="3158"/>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85" d="100"/>
          <a:sy n="85" d="100"/>
        </p:scale>
        <p:origin x="3888" y="102"/>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Lbls>
            <c:numFmt formatCode="0.00%" sourceLinked="0"/>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工作表3!$I$6:$I$20</c:f>
              <c:strCache>
                <c:ptCount val="15"/>
                <c:pt idx="0">
                  <c:v>Ce</c:v>
                </c:pt>
                <c:pt idx="1">
                  <c:v>Dy</c:v>
                </c:pt>
                <c:pt idx="2">
                  <c:v>Eu</c:v>
                </c:pt>
                <c:pt idx="3">
                  <c:v>Er</c:v>
                </c:pt>
                <c:pt idx="4">
                  <c:v>Gd</c:v>
                </c:pt>
                <c:pt idx="5">
                  <c:v>La</c:v>
                </c:pt>
                <c:pt idx="6">
                  <c:v>Lu</c:v>
                </c:pt>
                <c:pt idx="7">
                  <c:v>Nd</c:v>
                </c:pt>
                <c:pt idx="8">
                  <c:v>Pr</c:v>
                </c:pt>
                <c:pt idx="9">
                  <c:v>Sm</c:v>
                </c:pt>
                <c:pt idx="10">
                  <c:v>Tb</c:v>
                </c:pt>
                <c:pt idx="11">
                  <c:v>Tm</c:v>
                </c:pt>
                <c:pt idx="12">
                  <c:v>Y</c:v>
                </c:pt>
                <c:pt idx="13">
                  <c:v>Yb</c:v>
                </c:pt>
                <c:pt idx="14">
                  <c:v>Ho</c:v>
                </c:pt>
              </c:strCache>
            </c:strRef>
          </c:cat>
          <c:val>
            <c:numRef>
              <c:f>工作表3!$K$6:$K$20</c:f>
              <c:numCache>
                <c:formatCode>0.00_);[Red]\(0.00\)</c:formatCode>
                <c:ptCount val="15"/>
                <c:pt idx="0">
                  <c:v>32.720290901907028</c:v>
                </c:pt>
                <c:pt idx="1">
                  <c:v>3.2967236493619541</c:v>
                </c:pt>
                <c:pt idx="2">
                  <c:v>2.1731212070700541</c:v>
                </c:pt>
                <c:pt idx="3">
                  <c:v>0.240771951919693</c:v>
                </c:pt>
                <c:pt idx="4">
                  <c:v>2.6299705517381882</c:v>
                </c:pt>
                <c:pt idx="5">
                  <c:v>18.335710184653571</c:v>
                </c:pt>
                <c:pt idx="6">
                  <c:v>0.29695207403428803</c:v>
                </c:pt>
                <c:pt idx="7">
                  <c:v>13.026379962834691</c:v>
                </c:pt>
                <c:pt idx="8">
                  <c:v>3.747399354237277</c:v>
                </c:pt>
                <c:pt idx="9">
                  <c:v>2.6484914711166261</c:v>
                </c:pt>
                <c:pt idx="10">
                  <c:v>0.48092653986010497</c:v>
                </c:pt>
                <c:pt idx="11">
                  <c:v>0.35745374400385199</c:v>
                </c:pt>
                <c:pt idx="12">
                  <c:v>17.16271862401916</c:v>
                </c:pt>
                <c:pt idx="13">
                  <c:v>2.1484266478988019</c:v>
                </c:pt>
                <c:pt idx="14">
                  <c:v>0.73466313534470495</c:v>
                </c:pt>
              </c:numCache>
            </c:numRef>
          </c:val>
          <c:extLst>
            <c:ext xmlns:c16="http://schemas.microsoft.com/office/drawing/2014/chart" uri="{C3380CC4-5D6E-409C-BE32-E72D297353CC}">
              <c16:uniqueId val="{00000000-64FF-419D-9946-4063274251B4}"/>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461164576650142"/>
          <c:y val="0.1059975741668655"/>
          <c:w val="0.70143773694954792"/>
          <c:h val="0.63312992125984258"/>
        </c:manualLayout>
      </c:layout>
      <c:barChart>
        <c:barDir val="col"/>
        <c:grouping val="clustered"/>
        <c:varyColors val="0"/>
        <c:ser>
          <c:idx val="0"/>
          <c:order val="0"/>
          <c:spPr>
            <a:solidFill>
              <a:srgbClr val="FF0000"/>
            </a:solidFill>
            <a:ln>
              <a:noFill/>
            </a:ln>
            <a:effectLst/>
          </c:spPr>
          <c:invertIfNegative val="0"/>
          <c:dPt>
            <c:idx val="1"/>
            <c:invertIfNegative val="0"/>
            <c:bubble3D val="0"/>
            <c:spPr>
              <a:solidFill>
                <a:srgbClr val="7030A0"/>
              </a:solidFill>
              <a:ln>
                <a:noFill/>
              </a:ln>
              <a:effectLst/>
            </c:spPr>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1-5622-4ACD-937E-DFD645566F90}"/>
              </c:ext>
            </c:extLst>
          </c:dPt>
          <c:dPt>
            <c:idx val="2"/>
            <c:invertIfNegative val="0"/>
            <c:bubble3D val="0"/>
            <c:spPr>
              <a:solidFill>
                <a:schemeClr val="tx1">
                  <a:lumMod val="95000"/>
                  <a:lumOff val="5000"/>
                </a:schemeClr>
              </a:solidFill>
              <a:ln>
                <a:noFill/>
              </a:ln>
              <a:effectLst/>
            </c:spPr>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3-5622-4ACD-937E-DFD645566F90}"/>
              </c:ext>
            </c:extLst>
          </c:dPt>
          <c:dPt>
            <c:idx val="3"/>
            <c:invertIfNegative val="0"/>
            <c:bubble3D val="0"/>
            <c:spPr>
              <a:solidFill>
                <a:srgbClr val="00B050"/>
              </a:solidFill>
              <a:ln>
                <a:noFill/>
              </a:ln>
              <a:effectLst/>
            </c:spPr>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5-5622-4ACD-937E-DFD645566F90}"/>
              </c:ext>
            </c:extLst>
          </c:dPt>
          <c:dPt>
            <c:idx val="4"/>
            <c:invertIfNegative val="0"/>
            <c:bubble3D val="0"/>
            <c:spPr>
              <a:solidFill>
                <a:schemeClr val="accent2">
                  <a:lumMod val="50000"/>
                </a:schemeClr>
              </a:solidFill>
              <a:ln>
                <a:noFill/>
              </a:ln>
              <a:effectLst/>
            </c:spPr>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7-5622-4ACD-937E-DFD645566F90}"/>
              </c:ext>
            </c:extLst>
          </c:dPt>
          <c:dPt>
            <c:idx val="5"/>
            <c:invertIfNegative val="0"/>
            <c:bubble3D val="0"/>
            <c:spPr>
              <a:solidFill>
                <a:srgbClr val="00B0F0"/>
              </a:solidFill>
              <a:ln>
                <a:noFill/>
              </a:ln>
              <a:effectLst/>
            </c:spPr>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9-5622-4ACD-937E-DFD645566F90}"/>
              </c:ext>
            </c:extLst>
          </c:dPt>
          <c:dPt>
            <c:idx val="7"/>
            <c:invertIfNegative val="0"/>
            <c:bubble3D val="0"/>
            <c:spPr>
              <a:solidFill>
                <a:srgbClr val="92D050"/>
              </a:solidFill>
              <a:ln>
                <a:noFill/>
              </a:ln>
              <a:effectLst/>
            </c:spPr>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B-5622-4ACD-937E-DFD645566F90}"/>
              </c:ext>
            </c:extLst>
          </c:dPt>
          <c:dPt>
            <c:idx val="8"/>
            <c:invertIfNegative val="0"/>
            <c:bubble3D val="0"/>
            <c:spPr>
              <a:solidFill>
                <a:srgbClr val="FFC000"/>
              </a:solidFill>
              <a:ln>
                <a:noFill/>
              </a:ln>
              <a:effectLst/>
            </c:spPr>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D-5622-4ACD-937E-DFD645566F90}"/>
              </c:ext>
            </c:extLst>
          </c:dPt>
          <c:cat>
            <c:strRef>
              <c:f>np!$B$8:$J$8</c:f>
              <c:strCache>
                <c:ptCount val="9"/>
                <c:pt idx="0">
                  <c:v>La</c:v>
                </c:pt>
                <c:pt idx="1">
                  <c:v>Ce</c:v>
                </c:pt>
                <c:pt idx="2">
                  <c:v>Y</c:v>
                </c:pt>
                <c:pt idx="3">
                  <c:v>Nd</c:v>
                </c:pt>
                <c:pt idx="4">
                  <c:v>Gd</c:v>
                </c:pt>
                <c:pt idx="5">
                  <c:v>Zr</c:v>
                </c:pt>
                <c:pt idx="6">
                  <c:v>Si</c:v>
                </c:pt>
                <c:pt idx="7">
                  <c:v>Fe</c:v>
                </c:pt>
                <c:pt idx="8">
                  <c:v>Al</c:v>
                </c:pt>
              </c:strCache>
            </c:strRef>
          </c:cat>
          <c:val>
            <c:numRef>
              <c:f>np!$B$9:$J$9</c:f>
              <c:numCache>
                <c:formatCode>General</c:formatCode>
                <c:ptCount val="9"/>
                <c:pt idx="0">
                  <c:v>98.598214285714278</c:v>
                </c:pt>
                <c:pt idx="1">
                  <c:v>98.812267657992564</c:v>
                </c:pt>
                <c:pt idx="2">
                  <c:v>95.040650406504071</c:v>
                </c:pt>
                <c:pt idx="3">
                  <c:v>99.1953125</c:v>
                </c:pt>
                <c:pt idx="4">
                  <c:v>97.422680412371136</c:v>
                </c:pt>
                <c:pt idx="5">
                  <c:v>80.769230769230774</c:v>
                </c:pt>
                <c:pt idx="6">
                  <c:v>0</c:v>
                </c:pt>
                <c:pt idx="7">
                  <c:v>77.228464419475657</c:v>
                </c:pt>
                <c:pt idx="8">
                  <c:v>97.709049255441002</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E-5622-4ACD-937E-DFD645566F90}"/>
            </c:ext>
          </c:extLst>
        </c:ser>
        <c:dLbls>
          <c:showLegendKey val="0"/>
          <c:showVal val="0"/>
          <c:showCatName val="0"/>
          <c:showSerName val="0"/>
          <c:showPercent val="0"/>
          <c:showBubbleSize val="0"/>
        </c:dLbls>
        <c:gapWidth val="150"/>
        <c:axId val="194146984"/>
        <c:axId val="213695808"/>
      </c:barChart>
      <c:catAx>
        <c:axId val="194146984"/>
        <c:scaling>
          <c:orientation val="minMax"/>
        </c:scaling>
        <c:delete val="0"/>
        <c:axPos val="b"/>
        <c:title>
          <c:tx>
            <c:rich>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a:t>Elements</a:t>
                </a:r>
              </a:p>
            </c:rich>
          </c:tx>
          <c:layout>
            <c:manualLayout>
              <c:xMode val="edge"/>
              <c:yMode val="edge"/>
              <c:x val="0.5127773614859672"/>
              <c:y val="0.85359719239640497"/>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sr-Latn-RS"/>
          </a:p>
        </c:txPr>
        <c:crossAx val="213695808"/>
        <c:crosses val="autoZero"/>
        <c:auto val="1"/>
        <c:lblAlgn val="ctr"/>
        <c:lblOffset val="100"/>
        <c:noMultiLvlLbl val="0"/>
      </c:catAx>
      <c:valAx>
        <c:axId val="213695808"/>
        <c:scaling>
          <c:orientation val="minMax"/>
          <c:max val="1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a:t>Precipitation Efficiency (%)</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sr-Latn-RS"/>
          </a:p>
        </c:txPr>
        <c:crossAx val="194146984"/>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500" baseline="0"/>
      </a:pPr>
      <a:endParaRPr lang="sr-Latn-R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Eudialyte</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r-Latn-RS"/>
        </a:p>
      </c:txPr>
    </c:title>
    <c:autoTitleDeleted val="0"/>
    <c:plotArea>
      <c:layout/>
      <c:barChart>
        <c:barDir val="col"/>
        <c:grouping val="clustered"/>
        <c:varyColors val="0"/>
        <c:ser>
          <c:idx val="0"/>
          <c:order val="0"/>
          <c:tx>
            <c:strRef>
              <c:f>Daten!$B$3</c:f>
              <c:strCache>
                <c:ptCount val="1"/>
                <c:pt idx="0">
                  <c:v>Al</c:v>
                </c:pt>
              </c:strCache>
            </c:strRef>
          </c:tx>
          <c:spPr>
            <a:solidFill>
              <a:schemeClr val="accent6"/>
            </a:solidFill>
            <a:ln>
              <a:noFill/>
            </a:ln>
            <a:effectLst/>
          </c:spPr>
          <c:invertIfNegative val="0"/>
          <c:val>
            <c:numRef>
              <c:f>Daten!$B$24</c:f>
              <c:numCache>
                <c:formatCode>0.00</c:formatCode>
                <c:ptCount val="1"/>
                <c:pt idx="0">
                  <c:v>26.121076233183853</c:v>
                </c:pt>
              </c:numCache>
            </c:numRef>
          </c:val>
          <c:extLst>
            <c:ext xmlns:c16="http://schemas.microsoft.com/office/drawing/2014/chart" uri="{C3380CC4-5D6E-409C-BE32-E72D297353CC}">
              <c16:uniqueId val="{00000000-5603-4560-B094-9E2121C09489}"/>
            </c:ext>
          </c:extLst>
        </c:ser>
        <c:ser>
          <c:idx val="1"/>
          <c:order val="1"/>
          <c:tx>
            <c:strRef>
              <c:f>Daten!$C$3</c:f>
              <c:strCache>
                <c:ptCount val="1"/>
                <c:pt idx="0">
                  <c:v>Fe</c:v>
                </c:pt>
              </c:strCache>
            </c:strRef>
          </c:tx>
          <c:spPr>
            <a:solidFill>
              <a:schemeClr val="accent2"/>
            </a:solidFill>
            <a:ln>
              <a:noFill/>
            </a:ln>
            <a:effectLst/>
          </c:spPr>
          <c:invertIfNegative val="0"/>
          <c:val>
            <c:numRef>
              <c:f>Daten!$C$24</c:f>
              <c:numCache>
                <c:formatCode>0.00</c:formatCode>
                <c:ptCount val="1"/>
                <c:pt idx="0">
                  <c:v>9.2541436464088402</c:v>
                </c:pt>
              </c:numCache>
            </c:numRef>
          </c:val>
          <c:extLst>
            <c:ext xmlns:c16="http://schemas.microsoft.com/office/drawing/2014/chart" uri="{C3380CC4-5D6E-409C-BE32-E72D297353CC}">
              <c16:uniqueId val="{00000001-5603-4560-B094-9E2121C09489}"/>
            </c:ext>
          </c:extLst>
        </c:ser>
        <c:ser>
          <c:idx val="2"/>
          <c:order val="2"/>
          <c:tx>
            <c:strRef>
              <c:f>Daten!$D$3</c:f>
              <c:strCache>
                <c:ptCount val="1"/>
                <c:pt idx="0">
                  <c:v>Ti</c:v>
                </c:pt>
              </c:strCache>
            </c:strRef>
          </c:tx>
          <c:spPr>
            <a:solidFill>
              <a:schemeClr val="accent3"/>
            </a:solidFill>
            <a:ln>
              <a:noFill/>
            </a:ln>
            <a:effectLst/>
          </c:spPr>
          <c:invertIfNegative val="0"/>
          <c:val>
            <c:numRef>
              <c:f>Daten!$D$24</c:f>
              <c:numCache>
                <c:formatCode>0.00</c:formatCode>
                <c:ptCount val="1"/>
                <c:pt idx="0">
                  <c:v>46.730769230769226</c:v>
                </c:pt>
              </c:numCache>
            </c:numRef>
          </c:val>
          <c:extLst>
            <c:ext xmlns:c16="http://schemas.microsoft.com/office/drawing/2014/chart" uri="{C3380CC4-5D6E-409C-BE32-E72D297353CC}">
              <c16:uniqueId val="{00000002-5603-4560-B094-9E2121C09489}"/>
            </c:ext>
          </c:extLst>
        </c:ser>
        <c:ser>
          <c:idx val="3"/>
          <c:order val="3"/>
          <c:tx>
            <c:strRef>
              <c:f>Daten!$F$3</c:f>
              <c:strCache>
                <c:ptCount val="1"/>
                <c:pt idx="0">
                  <c:v>Mn</c:v>
                </c:pt>
              </c:strCache>
            </c:strRef>
          </c:tx>
          <c:spPr>
            <a:solidFill>
              <a:schemeClr val="accent4"/>
            </a:solidFill>
            <a:ln>
              <a:noFill/>
            </a:ln>
            <a:effectLst/>
          </c:spPr>
          <c:invertIfNegative val="0"/>
          <c:val>
            <c:numRef>
              <c:f>Daten!$F$24</c:f>
              <c:numCache>
                <c:formatCode>0.00</c:formatCode>
                <c:ptCount val="1"/>
                <c:pt idx="0">
                  <c:v>57.857142857142861</c:v>
                </c:pt>
              </c:numCache>
            </c:numRef>
          </c:val>
          <c:extLst>
            <c:ext xmlns:c16="http://schemas.microsoft.com/office/drawing/2014/chart" uri="{C3380CC4-5D6E-409C-BE32-E72D297353CC}">
              <c16:uniqueId val="{00000003-5603-4560-B094-9E2121C09489}"/>
            </c:ext>
          </c:extLst>
        </c:ser>
        <c:ser>
          <c:idx val="4"/>
          <c:order val="4"/>
          <c:tx>
            <c:strRef>
              <c:f>Daten!$G$3</c:f>
              <c:strCache>
                <c:ptCount val="1"/>
                <c:pt idx="0">
                  <c:v>Zr</c:v>
                </c:pt>
              </c:strCache>
            </c:strRef>
          </c:tx>
          <c:spPr>
            <a:solidFill>
              <a:schemeClr val="accent5"/>
            </a:solidFill>
            <a:ln>
              <a:noFill/>
            </a:ln>
            <a:effectLst/>
          </c:spPr>
          <c:invertIfNegative val="0"/>
          <c:val>
            <c:numRef>
              <c:f>Daten!$G$24</c:f>
              <c:numCache>
                <c:formatCode>0.00</c:formatCode>
                <c:ptCount val="1"/>
                <c:pt idx="0">
                  <c:v>65.259740259740255</c:v>
                </c:pt>
              </c:numCache>
            </c:numRef>
          </c:val>
          <c:extLst>
            <c:ext xmlns:c16="http://schemas.microsoft.com/office/drawing/2014/chart" uri="{C3380CC4-5D6E-409C-BE32-E72D297353CC}">
              <c16:uniqueId val="{00000004-5603-4560-B094-9E2121C09489}"/>
            </c:ext>
          </c:extLst>
        </c:ser>
        <c:ser>
          <c:idx val="5"/>
          <c:order val="5"/>
          <c:tx>
            <c:strRef>
              <c:f>Daten!$H$3</c:f>
              <c:strCache>
                <c:ptCount val="1"/>
                <c:pt idx="0">
                  <c:v>La</c:v>
                </c:pt>
              </c:strCache>
            </c:strRef>
          </c:tx>
          <c:spPr>
            <a:solidFill>
              <a:schemeClr val="accent6"/>
            </a:solidFill>
            <a:ln>
              <a:noFill/>
            </a:ln>
            <a:effectLst/>
          </c:spPr>
          <c:invertIfNegative val="0"/>
          <c:val>
            <c:numRef>
              <c:f>Daten!$H$24</c:f>
              <c:numCache>
                <c:formatCode>0.00</c:formatCode>
                <c:ptCount val="1"/>
                <c:pt idx="0">
                  <c:v>100.18050541516246</c:v>
                </c:pt>
              </c:numCache>
            </c:numRef>
          </c:val>
          <c:extLst>
            <c:ext xmlns:c16="http://schemas.microsoft.com/office/drawing/2014/chart" uri="{C3380CC4-5D6E-409C-BE32-E72D297353CC}">
              <c16:uniqueId val="{00000005-5603-4560-B094-9E2121C09489}"/>
            </c:ext>
          </c:extLst>
        </c:ser>
        <c:ser>
          <c:idx val="6"/>
          <c:order val="6"/>
          <c:tx>
            <c:strRef>
              <c:f>Daten!$I$3</c:f>
              <c:strCache>
                <c:ptCount val="1"/>
                <c:pt idx="0">
                  <c:v>Ce</c:v>
                </c:pt>
              </c:strCache>
            </c:strRef>
          </c:tx>
          <c:spPr>
            <a:solidFill>
              <a:schemeClr val="accent1">
                <a:lumMod val="60000"/>
              </a:schemeClr>
            </a:solidFill>
            <a:ln>
              <a:noFill/>
            </a:ln>
            <a:effectLst/>
          </c:spPr>
          <c:invertIfNegative val="0"/>
          <c:val>
            <c:numRef>
              <c:f>Daten!$I$24</c:f>
              <c:numCache>
                <c:formatCode>0.00</c:formatCode>
                <c:ptCount val="1"/>
                <c:pt idx="0">
                  <c:v>99.642857142857153</c:v>
                </c:pt>
              </c:numCache>
            </c:numRef>
          </c:val>
          <c:extLst>
            <c:ext xmlns:c16="http://schemas.microsoft.com/office/drawing/2014/chart" uri="{C3380CC4-5D6E-409C-BE32-E72D297353CC}">
              <c16:uniqueId val="{00000006-5603-4560-B094-9E2121C09489}"/>
            </c:ext>
          </c:extLst>
        </c:ser>
        <c:ser>
          <c:idx val="7"/>
          <c:order val="7"/>
          <c:tx>
            <c:strRef>
              <c:f>Daten!$J$3</c:f>
              <c:strCache>
                <c:ptCount val="1"/>
                <c:pt idx="0">
                  <c:v>Y</c:v>
                </c:pt>
              </c:strCache>
            </c:strRef>
          </c:tx>
          <c:spPr>
            <a:solidFill>
              <a:schemeClr val="accent2">
                <a:lumMod val="60000"/>
              </a:schemeClr>
            </a:solidFill>
            <a:ln>
              <a:noFill/>
            </a:ln>
            <a:effectLst/>
          </c:spPr>
          <c:invertIfNegative val="0"/>
          <c:val>
            <c:numRef>
              <c:f>Daten!$J$24</c:f>
              <c:numCache>
                <c:formatCode>0.00</c:formatCode>
                <c:ptCount val="1"/>
                <c:pt idx="0">
                  <c:v>96.15384615384616</c:v>
                </c:pt>
              </c:numCache>
            </c:numRef>
          </c:val>
          <c:extLst>
            <c:ext xmlns:c16="http://schemas.microsoft.com/office/drawing/2014/chart" uri="{C3380CC4-5D6E-409C-BE32-E72D297353CC}">
              <c16:uniqueId val="{00000007-5603-4560-B094-9E2121C09489}"/>
            </c:ext>
          </c:extLst>
        </c:ser>
        <c:ser>
          <c:idx val="8"/>
          <c:order val="8"/>
          <c:tx>
            <c:strRef>
              <c:f>Daten!$K$3</c:f>
              <c:strCache>
                <c:ptCount val="1"/>
                <c:pt idx="0">
                  <c:v>Nd</c:v>
                </c:pt>
              </c:strCache>
            </c:strRef>
          </c:tx>
          <c:spPr>
            <a:solidFill>
              <a:schemeClr val="accent3">
                <a:lumMod val="60000"/>
              </a:schemeClr>
            </a:solidFill>
            <a:ln>
              <a:noFill/>
            </a:ln>
            <a:effectLst/>
          </c:spPr>
          <c:invertIfNegative val="0"/>
          <c:val>
            <c:numRef>
              <c:f>Daten!$K$24</c:f>
              <c:numCache>
                <c:formatCode>0.00</c:formatCode>
                <c:ptCount val="1"/>
                <c:pt idx="0">
                  <c:v>91.153846153846146</c:v>
                </c:pt>
              </c:numCache>
            </c:numRef>
          </c:val>
          <c:extLst>
            <c:ext xmlns:c16="http://schemas.microsoft.com/office/drawing/2014/chart" uri="{C3380CC4-5D6E-409C-BE32-E72D297353CC}">
              <c16:uniqueId val="{00000008-5603-4560-B094-9E2121C09489}"/>
            </c:ext>
          </c:extLst>
        </c:ser>
        <c:ser>
          <c:idx val="9"/>
          <c:order val="9"/>
          <c:tx>
            <c:strRef>
              <c:f>Daten!$A$3</c:f>
              <c:strCache>
                <c:ptCount val="1"/>
                <c:pt idx="0">
                  <c:v>Si</c:v>
                </c:pt>
              </c:strCache>
            </c:strRef>
          </c:tx>
          <c:spPr>
            <a:solidFill>
              <a:schemeClr val="accent4">
                <a:lumMod val="60000"/>
              </a:schemeClr>
            </a:solidFill>
            <a:ln>
              <a:noFill/>
            </a:ln>
            <a:effectLst/>
          </c:spPr>
          <c:invertIfNegative val="0"/>
          <c:val>
            <c:numRef>
              <c:f>Daten!$A$24</c:f>
              <c:numCache>
                <c:formatCode>0.00</c:formatCode>
                <c:ptCount val="1"/>
                <c:pt idx="0">
                  <c:v>0.20179282868525902</c:v>
                </c:pt>
              </c:numCache>
            </c:numRef>
          </c:val>
          <c:extLst>
            <c:ext xmlns:c16="http://schemas.microsoft.com/office/drawing/2014/chart" uri="{C3380CC4-5D6E-409C-BE32-E72D297353CC}">
              <c16:uniqueId val="{00000009-5603-4560-B094-9E2121C09489}"/>
            </c:ext>
          </c:extLst>
        </c:ser>
        <c:dLbls>
          <c:showLegendKey val="0"/>
          <c:showVal val="0"/>
          <c:showCatName val="0"/>
          <c:showSerName val="0"/>
          <c:showPercent val="0"/>
          <c:showBubbleSize val="0"/>
        </c:dLbls>
        <c:gapWidth val="219"/>
        <c:overlap val="-27"/>
        <c:axId val="468129520"/>
        <c:axId val="468128688"/>
      </c:barChart>
      <c:catAx>
        <c:axId val="468129520"/>
        <c:scaling>
          <c:orientation val="minMax"/>
        </c:scaling>
        <c:delete val="1"/>
        <c:axPos val="b"/>
        <c:majorTickMark val="none"/>
        <c:minorTickMark val="none"/>
        <c:tickLblPos val="nextTo"/>
        <c:crossAx val="468128688"/>
        <c:crosses val="autoZero"/>
        <c:auto val="1"/>
        <c:lblAlgn val="ctr"/>
        <c:lblOffset val="100"/>
        <c:noMultiLvlLbl val="0"/>
      </c:catAx>
      <c:valAx>
        <c:axId val="46812868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de-DE"/>
                  <a:t>leaching efficiency,</a:t>
                </a:r>
                <a:r>
                  <a:rPr lang="de-DE" baseline="0"/>
                  <a:t> </a:t>
                </a:r>
                <a:r>
                  <a:rPr lang="de-DE"/>
                  <a:t>%</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r-Latn-R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r-Latn-RS"/>
          </a:p>
        </c:txPr>
        <c:crossAx val="468129520"/>
        <c:crosses val="autoZero"/>
        <c:crossBetween val="between"/>
      </c:valAx>
      <c:spPr>
        <a:noFill/>
        <a:ln>
          <a:noFill/>
        </a:ln>
        <a:effectLst/>
      </c:spPr>
    </c:plotArea>
    <c:legend>
      <c:legendPos val="b"/>
      <c:layout>
        <c:manualLayout>
          <c:xMode val="edge"/>
          <c:yMode val="edge"/>
          <c:x val="0.20186132983377075"/>
          <c:y val="0.87422681539807523"/>
          <c:w val="0.75183267716535429"/>
          <c:h val="8.4106517935258085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r-Latn-RS"/>
        </a:p>
      </c:txPr>
    </c:legend>
    <c:plotVisOnly val="1"/>
    <c:dispBlanksAs val="gap"/>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sr-Latn-R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Bauxite</a:t>
            </a:r>
            <a:r>
              <a:rPr lang="en-US" baseline="0" dirty="0"/>
              <a:t> Residue</a:t>
            </a:r>
            <a:endParaRPr lang="en-US" dirty="0"/>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r-Latn-RS"/>
        </a:p>
      </c:txPr>
    </c:title>
    <c:autoTitleDeleted val="0"/>
    <c:plotArea>
      <c:layout/>
      <c:barChart>
        <c:barDir val="col"/>
        <c:grouping val="clustered"/>
        <c:varyColors val="0"/>
        <c:ser>
          <c:idx val="0"/>
          <c:order val="0"/>
          <c:tx>
            <c:strRef>
              <c:f>Daten!$B$3</c:f>
              <c:strCache>
                <c:ptCount val="1"/>
                <c:pt idx="0">
                  <c:v>Al</c:v>
                </c:pt>
              </c:strCache>
            </c:strRef>
          </c:tx>
          <c:spPr>
            <a:solidFill>
              <a:schemeClr val="accent1"/>
            </a:solidFill>
            <a:ln>
              <a:noFill/>
            </a:ln>
            <a:effectLst/>
          </c:spPr>
          <c:invertIfNegative val="0"/>
          <c:val>
            <c:numRef>
              <c:f>Daten!$N$24</c:f>
              <c:numCache>
                <c:formatCode>0.00</c:formatCode>
                <c:ptCount val="1"/>
                <c:pt idx="0">
                  <c:v>43.396739130434781</c:v>
                </c:pt>
              </c:numCache>
            </c:numRef>
          </c:val>
          <c:extLst>
            <c:ext xmlns:c16="http://schemas.microsoft.com/office/drawing/2014/chart" uri="{C3380CC4-5D6E-409C-BE32-E72D297353CC}">
              <c16:uniqueId val="{00000000-BD5C-4F76-AC1D-8F67D2B735DA}"/>
            </c:ext>
          </c:extLst>
        </c:ser>
        <c:ser>
          <c:idx val="1"/>
          <c:order val="1"/>
          <c:tx>
            <c:strRef>
              <c:f>Daten!$C$3</c:f>
              <c:strCache>
                <c:ptCount val="1"/>
                <c:pt idx="0">
                  <c:v>Fe</c:v>
                </c:pt>
              </c:strCache>
            </c:strRef>
          </c:tx>
          <c:spPr>
            <a:solidFill>
              <a:schemeClr val="accent2"/>
            </a:solidFill>
            <a:ln>
              <a:noFill/>
            </a:ln>
            <a:effectLst/>
          </c:spPr>
          <c:invertIfNegative val="0"/>
          <c:val>
            <c:numRef>
              <c:f>Daten!$O$24</c:f>
              <c:numCache>
                <c:formatCode>0.00</c:formatCode>
                <c:ptCount val="1"/>
                <c:pt idx="0">
                  <c:v>19.867549668874172</c:v>
                </c:pt>
              </c:numCache>
            </c:numRef>
          </c:val>
          <c:extLst>
            <c:ext xmlns:c16="http://schemas.microsoft.com/office/drawing/2014/chart" uri="{C3380CC4-5D6E-409C-BE32-E72D297353CC}">
              <c16:uniqueId val="{00000001-BD5C-4F76-AC1D-8F67D2B735DA}"/>
            </c:ext>
          </c:extLst>
        </c:ser>
        <c:ser>
          <c:idx val="2"/>
          <c:order val="2"/>
          <c:tx>
            <c:strRef>
              <c:f>Daten!$D$3</c:f>
              <c:strCache>
                <c:ptCount val="1"/>
                <c:pt idx="0">
                  <c:v>Ti</c:v>
                </c:pt>
              </c:strCache>
            </c:strRef>
          </c:tx>
          <c:spPr>
            <a:solidFill>
              <a:schemeClr val="accent3"/>
            </a:solidFill>
            <a:ln>
              <a:noFill/>
            </a:ln>
            <a:effectLst/>
          </c:spPr>
          <c:invertIfNegative val="0"/>
          <c:val>
            <c:numRef>
              <c:f>Daten!$P$24</c:f>
              <c:numCache>
                <c:formatCode>0.00</c:formatCode>
                <c:ptCount val="1"/>
                <c:pt idx="0">
                  <c:v>40.764925373134332</c:v>
                </c:pt>
              </c:numCache>
            </c:numRef>
          </c:val>
          <c:extLst>
            <c:ext xmlns:c16="http://schemas.microsoft.com/office/drawing/2014/chart" uri="{C3380CC4-5D6E-409C-BE32-E72D297353CC}">
              <c16:uniqueId val="{00000002-BD5C-4F76-AC1D-8F67D2B735DA}"/>
            </c:ext>
          </c:extLst>
        </c:ser>
        <c:ser>
          <c:idx val="3"/>
          <c:order val="3"/>
          <c:tx>
            <c:strRef>
              <c:f>Daten!$F$3</c:f>
              <c:strCache>
                <c:ptCount val="1"/>
                <c:pt idx="0">
                  <c:v>Mn</c:v>
                </c:pt>
              </c:strCache>
            </c:strRef>
          </c:tx>
          <c:spPr>
            <a:solidFill>
              <a:schemeClr val="accent4"/>
            </a:solidFill>
            <a:ln>
              <a:noFill/>
            </a:ln>
            <a:effectLst/>
          </c:spPr>
          <c:invertIfNegative val="0"/>
          <c:val>
            <c:numRef>
              <c:f>Daten!$R$24</c:f>
              <c:numCache>
                <c:formatCode>0.00</c:formatCode>
                <c:ptCount val="1"/>
                <c:pt idx="0">
                  <c:v>94.027777777777771</c:v>
                </c:pt>
              </c:numCache>
            </c:numRef>
          </c:val>
          <c:extLst>
            <c:ext xmlns:c16="http://schemas.microsoft.com/office/drawing/2014/chart" uri="{C3380CC4-5D6E-409C-BE32-E72D297353CC}">
              <c16:uniqueId val="{00000003-BD5C-4F76-AC1D-8F67D2B735DA}"/>
            </c:ext>
          </c:extLst>
        </c:ser>
        <c:ser>
          <c:idx val="4"/>
          <c:order val="4"/>
          <c:tx>
            <c:strRef>
              <c:f>Daten!$G$3</c:f>
              <c:strCache>
                <c:ptCount val="1"/>
                <c:pt idx="0">
                  <c:v>Zr</c:v>
                </c:pt>
              </c:strCache>
            </c:strRef>
          </c:tx>
          <c:spPr>
            <a:solidFill>
              <a:schemeClr val="accent5"/>
            </a:solidFill>
            <a:ln>
              <a:noFill/>
            </a:ln>
            <a:effectLst/>
          </c:spPr>
          <c:invertIfNegative val="0"/>
          <c:val>
            <c:numRef>
              <c:f>Daten!$S$24</c:f>
              <c:numCache>
                <c:formatCode>0.00</c:formatCode>
                <c:ptCount val="1"/>
                <c:pt idx="0">
                  <c:v>44.188311688311686</c:v>
                </c:pt>
              </c:numCache>
            </c:numRef>
          </c:val>
          <c:extLst>
            <c:ext xmlns:c16="http://schemas.microsoft.com/office/drawing/2014/chart" uri="{C3380CC4-5D6E-409C-BE32-E72D297353CC}">
              <c16:uniqueId val="{00000004-BD5C-4F76-AC1D-8F67D2B735DA}"/>
            </c:ext>
          </c:extLst>
        </c:ser>
        <c:ser>
          <c:idx val="5"/>
          <c:order val="5"/>
          <c:tx>
            <c:strRef>
              <c:f>Daten!$H$3</c:f>
              <c:strCache>
                <c:ptCount val="1"/>
                <c:pt idx="0">
                  <c:v>La</c:v>
                </c:pt>
              </c:strCache>
            </c:strRef>
          </c:tx>
          <c:spPr>
            <a:solidFill>
              <a:schemeClr val="accent6"/>
            </a:solidFill>
            <a:ln>
              <a:noFill/>
            </a:ln>
            <a:effectLst/>
          </c:spPr>
          <c:invertIfNegative val="0"/>
          <c:val>
            <c:numRef>
              <c:f>Daten!$T$24</c:f>
              <c:numCache>
                <c:formatCode>0.00</c:formatCode>
                <c:ptCount val="1"/>
                <c:pt idx="0">
                  <c:v>94.148936170212778</c:v>
                </c:pt>
              </c:numCache>
            </c:numRef>
          </c:val>
          <c:extLst>
            <c:ext xmlns:c16="http://schemas.microsoft.com/office/drawing/2014/chart" uri="{C3380CC4-5D6E-409C-BE32-E72D297353CC}">
              <c16:uniqueId val="{00000005-BD5C-4F76-AC1D-8F67D2B735DA}"/>
            </c:ext>
          </c:extLst>
        </c:ser>
        <c:ser>
          <c:idx val="6"/>
          <c:order val="6"/>
          <c:tx>
            <c:strRef>
              <c:f>Daten!$I$3</c:f>
              <c:strCache>
                <c:ptCount val="1"/>
                <c:pt idx="0">
                  <c:v>Ce</c:v>
                </c:pt>
              </c:strCache>
            </c:strRef>
          </c:tx>
          <c:spPr>
            <a:solidFill>
              <a:schemeClr val="accent1">
                <a:lumMod val="60000"/>
              </a:schemeClr>
            </a:solidFill>
            <a:ln>
              <a:noFill/>
            </a:ln>
            <a:effectLst/>
          </c:spPr>
          <c:invertIfNegative val="0"/>
          <c:val>
            <c:numRef>
              <c:f>Daten!$U$24</c:f>
              <c:numCache>
                <c:formatCode>0.00</c:formatCode>
                <c:ptCount val="1"/>
                <c:pt idx="0">
                  <c:v>81.129032258064527</c:v>
                </c:pt>
              </c:numCache>
            </c:numRef>
          </c:val>
          <c:extLst>
            <c:ext xmlns:c16="http://schemas.microsoft.com/office/drawing/2014/chart" uri="{C3380CC4-5D6E-409C-BE32-E72D297353CC}">
              <c16:uniqueId val="{00000006-BD5C-4F76-AC1D-8F67D2B735DA}"/>
            </c:ext>
          </c:extLst>
        </c:ser>
        <c:ser>
          <c:idx val="7"/>
          <c:order val="7"/>
          <c:tx>
            <c:strRef>
              <c:f>Daten!$J$3</c:f>
              <c:strCache>
                <c:ptCount val="1"/>
                <c:pt idx="0">
                  <c:v>Y</c:v>
                </c:pt>
              </c:strCache>
            </c:strRef>
          </c:tx>
          <c:spPr>
            <a:solidFill>
              <a:schemeClr val="accent2">
                <a:lumMod val="60000"/>
              </a:schemeClr>
            </a:solidFill>
            <a:ln>
              <a:noFill/>
            </a:ln>
            <a:effectLst/>
          </c:spPr>
          <c:invertIfNegative val="0"/>
          <c:val>
            <c:numRef>
              <c:f>Daten!$V$24</c:f>
              <c:numCache>
                <c:formatCode>0.00</c:formatCode>
                <c:ptCount val="1"/>
                <c:pt idx="0">
                  <c:v>101.25000000000001</c:v>
                </c:pt>
              </c:numCache>
            </c:numRef>
          </c:val>
          <c:extLst>
            <c:ext xmlns:c16="http://schemas.microsoft.com/office/drawing/2014/chart" uri="{C3380CC4-5D6E-409C-BE32-E72D297353CC}">
              <c16:uniqueId val="{00000007-BD5C-4F76-AC1D-8F67D2B735DA}"/>
            </c:ext>
          </c:extLst>
        </c:ser>
        <c:ser>
          <c:idx val="8"/>
          <c:order val="8"/>
          <c:tx>
            <c:strRef>
              <c:f>Daten!$K$3</c:f>
              <c:strCache>
                <c:ptCount val="1"/>
                <c:pt idx="0">
                  <c:v>Nd</c:v>
                </c:pt>
              </c:strCache>
            </c:strRef>
          </c:tx>
          <c:spPr>
            <a:solidFill>
              <a:schemeClr val="accent3">
                <a:lumMod val="60000"/>
              </a:schemeClr>
            </a:solidFill>
            <a:ln>
              <a:noFill/>
            </a:ln>
            <a:effectLst/>
          </c:spPr>
          <c:invertIfNegative val="0"/>
          <c:val>
            <c:numRef>
              <c:f>Daten!$W$24</c:f>
              <c:numCache>
                <c:formatCode>0.00</c:formatCode>
                <c:ptCount val="1"/>
                <c:pt idx="0">
                  <c:v>65.39473684210526</c:v>
                </c:pt>
              </c:numCache>
            </c:numRef>
          </c:val>
          <c:extLst>
            <c:ext xmlns:c16="http://schemas.microsoft.com/office/drawing/2014/chart" uri="{C3380CC4-5D6E-409C-BE32-E72D297353CC}">
              <c16:uniqueId val="{00000008-BD5C-4F76-AC1D-8F67D2B735DA}"/>
            </c:ext>
          </c:extLst>
        </c:ser>
        <c:ser>
          <c:idx val="10"/>
          <c:order val="9"/>
          <c:tx>
            <c:strRef>
              <c:f>Daten!$X$3</c:f>
              <c:strCache>
                <c:ptCount val="1"/>
                <c:pt idx="0">
                  <c:v>Sc</c:v>
                </c:pt>
              </c:strCache>
            </c:strRef>
          </c:tx>
          <c:spPr>
            <a:solidFill>
              <a:schemeClr val="accent5">
                <a:lumMod val="60000"/>
              </a:schemeClr>
            </a:solidFill>
            <a:ln>
              <a:noFill/>
            </a:ln>
            <a:effectLst/>
          </c:spPr>
          <c:invertIfNegative val="0"/>
          <c:val>
            <c:numRef>
              <c:f>Daten!$X$24</c:f>
              <c:numCache>
                <c:formatCode>0.00</c:formatCode>
                <c:ptCount val="1"/>
                <c:pt idx="0">
                  <c:v>71.323529411764696</c:v>
                </c:pt>
              </c:numCache>
            </c:numRef>
          </c:val>
          <c:extLst>
            <c:ext xmlns:c16="http://schemas.microsoft.com/office/drawing/2014/chart" uri="{C3380CC4-5D6E-409C-BE32-E72D297353CC}">
              <c16:uniqueId val="{00000009-BD5C-4F76-AC1D-8F67D2B735DA}"/>
            </c:ext>
          </c:extLst>
        </c:ser>
        <c:ser>
          <c:idx val="9"/>
          <c:order val="10"/>
          <c:tx>
            <c:strRef>
              <c:f>Daten!$A$3</c:f>
              <c:strCache>
                <c:ptCount val="1"/>
                <c:pt idx="0">
                  <c:v>Si</c:v>
                </c:pt>
              </c:strCache>
            </c:strRef>
          </c:tx>
          <c:spPr>
            <a:solidFill>
              <a:schemeClr val="accent4">
                <a:lumMod val="60000"/>
              </a:schemeClr>
            </a:solidFill>
            <a:ln>
              <a:noFill/>
            </a:ln>
            <a:effectLst/>
          </c:spPr>
          <c:invertIfNegative val="0"/>
          <c:val>
            <c:numRef>
              <c:f>Daten!$M$24</c:f>
              <c:numCache>
                <c:formatCode>0.00</c:formatCode>
                <c:ptCount val="1"/>
                <c:pt idx="0">
                  <c:v>1.5681818181818181</c:v>
                </c:pt>
              </c:numCache>
            </c:numRef>
          </c:val>
          <c:extLst>
            <c:ext xmlns:c16="http://schemas.microsoft.com/office/drawing/2014/chart" uri="{C3380CC4-5D6E-409C-BE32-E72D297353CC}">
              <c16:uniqueId val="{0000000A-BD5C-4F76-AC1D-8F67D2B735DA}"/>
            </c:ext>
          </c:extLst>
        </c:ser>
        <c:dLbls>
          <c:showLegendKey val="0"/>
          <c:showVal val="0"/>
          <c:showCatName val="0"/>
          <c:showSerName val="0"/>
          <c:showPercent val="0"/>
          <c:showBubbleSize val="0"/>
        </c:dLbls>
        <c:gapWidth val="219"/>
        <c:overlap val="-27"/>
        <c:axId val="468129520"/>
        <c:axId val="468128688"/>
      </c:barChart>
      <c:catAx>
        <c:axId val="468129520"/>
        <c:scaling>
          <c:orientation val="minMax"/>
        </c:scaling>
        <c:delete val="1"/>
        <c:axPos val="b"/>
        <c:majorTickMark val="none"/>
        <c:minorTickMark val="none"/>
        <c:tickLblPos val="nextTo"/>
        <c:crossAx val="468128688"/>
        <c:crosses val="autoZero"/>
        <c:auto val="1"/>
        <c:lblAlgn val="ctr"/>
        <c:lblOffset val="100"/>
        <c:noMultiLvlLbl val="0"/>
      </c:catAx>
      <c:valAx>
        <c:axId val="46812868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de-DE"/>
                  <a:t>Leaching Efficiency,</a:t>
                </a:r>
                <a:r>
                  <a:rPr lang="de-DE" baseline="0"/>
                  <a:t> </a:t>
                </a:r>
                <a:r>
                  <a:rPr lang="de-DE"/>
                  <a:t>%</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r-Latn-R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r-Latn-RS"/>
          </a:p>
        </c:txPr>
        <c:crossAx val="468129520"/>
        <c:crosses val="autoZero"/>
        <c:crossBetween val="between"/>
      </c:valAx>
      <c:spPr>
        <a:noFill/>
        <a:ln>
          <a:noFill/>
        </a:ln>
        <a:effectLst/>
      </c:spPr>
    </c:plotArea>
    <c:legend>
      <c:legendPos val="b"/>
      <c:layout>
        <c:manualLayout>
          <c:xMode val="edge"/>
          <c:yMode val="edge"/>
          <c:x val="0.19819667421857584"/>
          <c:y val="0.84626049412329096"/>
          <c:w val="0.74300629973305821"/>
          <c:h val="9.6291676661069803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r-Latn-RS"/>
        </a:p>
      </c:txPr>
    </c:legend>
    <c:plotVisOnly val="1"/>
    <c:dispBlanksAs val="gap"/>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sr-Latn-R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720782475012701"/>
          <c:y val="5.5785440279882109E-2"/>
          <c:w val="0.79876322168674418"/>
          <c:h val="0.81678137439976795"/>
        </c:manualLayout>
      </c:layout>
      <c:barChart>
        <c:barDir val="col"/>
        <c:grouping val="clustered"/>
        <c:varyColors val="0"/>
        <c:ser>
          <c:idx val="0"/>
          <c:order val="0"/>
          <c:tx>
            <c:strRef>
              <c:f>Einsatzstoffe!$B$18</c:f>
              <c:strCache>
                <c:ptCount val="1"/>
                <c:pt idx="0">
                  <c:v>Al</c:v>
                </c:pt>
              </c:strCache>
            </c:strRef>
          </c:tx>
          <c:spPr>
            <a:solidFill>
              <a:schemeClr val="accent6"/>
            </a:solidFill>
            <a:ln>
              <a:noFill/>
            </a:ln>
            <a:effectLst/>
          </c:spPr>
          <c:invertIfNegative val="0"/>
          <c:val>
            <c:numRef>
              <c:f>Daten!$AA$24</c:f>
              <c:numCache>
                <c:formatCode>0.00</c:formatCode>
                <c:ptCount val="1"/>
                <c:pt idx="0">
                  <c:v>43.512826402447295</c:v>
                </c:pt>
              </c:numCache>
            </c:numRef>
          </c:val>
          <c:extLst>
            <c:ext xmlns:c16="http://schemas.microsoft.com/office/drawing/2014/chart" uri="{C3380CC4-5D6E-409C-BE32-E72D297353CC}">
              <c16:uniqueId val="{00000000-63CE-402B-AC54-DF6CD8E4F64E}"/>
            </c:ext>
          </c:extLst>
        </c:ser>
        <c:ser>
          <c:idx val="1"/>
          <c:order val="1"/>
          <c:tx>
            <c:strRef>
              <c:f>Daten!$AB$3</c:f>
              <c:strCache>
                <c:ptCount val="1"/>
                <c:pt idx="0">
                  <c:v>Fe</c:v>
                </c:pt>
              </c:strCache>
            </c:strRef>
          </c:tx>
          <c:spPr>
            <a:solidFill>
              <a:schemeClr val="accent5"/>
            </a:solidFill>
            <a:ln>
              <a:noFill/>
            </a:ln>
            <a:effectLst/>
          </c:spPr>
          <c:invertIfNegative val="0"/>
          <c:val>
            <c:numRef>
              <c:f>Daten!$AB$24</c:f>
              <c:numCache>
                <c:formatCode>0.00</c:formatCode>
                <c:ptCount val="1"/>
                <c:pt idx="0">
                  <c:v>15.64550359678212</c:v>
                </c:pt>
              </c:numCache>
            </c:numRef>
          </c:val>
          <c:extLst>
            <c:ext xmlns:c16="http://schemas.microsoft.com/office/drawing/2014/chart" uri="{C3380CC4-5D6E-409C-BE32-E72D297353CC}">
              <c16:uniqueId val="{00000001-63CE-402B-AC54-DF6CD8E4F64E}"/>
            </c:ext>
          </c:extLst>
        </c:ser>
        <c:ser>
          <c:idx val="2"/>
          <c:order val="2"/>
          <c:tx>
            <c:strRef>
              <c:f>Daten!$AC$3</c:f>
              <c:strCache>
                <c:ptCount val="1"/>
                <c:pt idx="0">
                  <c:v>Ti</c:v>
                </c:pt>
              </c:strCache>
            </c:strRef>
          </c:tx>
          <c:spPr>
            <a:solidFill>
              <a:schemeClr val="accent4"/>
            </a:solidFill>
            <a:ln>
              <a:noFill/>
            </a:ln>
            <a:effectLst/>
          </c:spPr>
          <c:invertIfNegative val="0"/>
          <c:val>
            <c:numRef>
              <c:f>Daten!$AC$24</c:f>
              <c:numCache>
                <c:formatCode>0.00</c:formatCode>
                <c:ptCount val="1"/>
                <c:pt idx="0">
                  <c:v>130.73710048046792</c:v>
                </c:pt>
              </c:numCache>
            </c:numRef>
          </c:val>
          <c:extLst>
            <c:ext xmlns:c16="http://schemas.microsoft.com/office/drawing/2014/chart" uri="{C3380CC4-5D6E-409C-BE32-E72D297353CC}">
              <c16:uniqueId val="{00000002-63CE-402B-AC54-DF6CD8E4F64E}"/>
            </c:ext>
          </c:extLst>
        </c:ser>
        <c:ser>
          <c:idx val="3"/>
          <c:order val="3"/>
          <c:tx>
            <c:strRef>
              <c:f>Daten!$AD$3</c:f>
              <c:strCache>
                <c:ptCount val="1"/>
                <c:pt idx="0">
                  <c:v>Cr</c:v>
                </c:pt>
              </c:strCache>
            </c:strRef>
          </c:tx>
          <c:spPr>
            <a:solidFill>
              <a:schemeClr val="accent6">
                <a:lumMod val="60000"/>
                <a:lumOff val="40000"/>
              </a:schemeClr>
            </a:solidFill>
            <a:ln>
              <a:noFill/>
            </a:ln>
            <a:effectLst/>
          </c:spPr>
          <c:invertIfNegative val="0"/>
          <c:val>
            <c:numRef>
              <c:f>Daten!$AD$24</c:f>
              <c:numCache>
                <c:formatCode>0.00</c:formatCode>
                <c:ptCount val="1"/>
                <c:pt idx="0">
                  <c:v>11.180443926945657</c:v>
                </c:pt>
              </c:numCache>
            </c:numRef>
          </c:val>
          <c:extLst>
            <c:ext xmlns:c16="http://schemas.microsoft.com/office/drawing/2014/chart" uri="{C3380CC4-5D6E-409C-BE32-E72D297353CC}">
              <c16:uniqueId val="{00000003-63CE-402B-AC54-DF6CD8E4F64E}"/>
            </c:ext>
          </c:extLst>
        </c:ser>
        <c:ser>
          <c:idx val="4"/>
          <c:order val="4"/>
          <c:tx>
            <c:strRef>
              <c:f>Daten!$AE$3</c:f>
              <c:strCache>
                <c:ptCount val="1"/>
                <c:pt idx="0">
                  <c:v>Ni</c:v>
                </c:pt>
              </c:strCache>
            </c:strRef>
          </c:tx>
          <c:spPr>
            <a:solidFill>
              <a:schemeClr val="accent5">
                <a:lumMod val="60000"/>
                <a:lumOff val="40000"/>
              </a:schemeClr>
            </a:solidFill>
            <a:ln>
              <a:noFill/>
            </a:ln>
            <a:effectLst/>
          </c:spPr>
          <c:invertIfNegative val="0"/>
          <c:val>
            <c:numRef>
              <c:f>Daten!$AE$24</c:f>
              <c:numCache>
                <c:formatCode>0.00</c:formatCode>
                <c:ptCount val="1"/>
                <c:pt idx="0">
                  <c:v>52.034649027123351</c:v>
                </c:pt>
              </c:numCache>
            </c:numRef>
          </c:val>
          <c:extLst>
            <c:ext xmlns:c16="http://schemas.microsoft.com/office/drawing/2014/chart" uri="{C3380CC4-5D6E-409C-BE32-E72D297353CC}">
              <c16:uniqueId val="{00000004-63CE-402B-AC54-DF6CD8E4F64E}"/>
            </c:ext>
          </c:extLst>
        </c:ser>
        <c:ser>
          <c:idx val="8"/>
          <c:order val="5"/>
          <c:tx>
            <c:strRef>
              <c:f>Daten!$AI$3</c:f>
              <c:strCache>
                <c:ptCount val="1"/>
                <c:pt idx="0">
                  <c:v>V</c:v>
                </c:pt>
              </c:strCache>
            </c:strRef>
          </c:tx>
          <c:spPr>
            <a:solidFill>
              <a:schemeClr val="accent4">
                <a:lumMod val="50000"/>
              </a:schemeClr>
            </a:solidFill>
            <a:ln>
              <a:noFill/>
            </a:ln>
            <a:effectLst/>
          </c:spPr>
          <c:invertIfNegative val="0"/>
          <c:val>
            <c:numRef>
              <c:f>Daten!$AI$24</c:f>
              <c:numCache>
                <c:formatCode>0.00</c:formatCode>
                <c:ptCount val="1"/>
                <c:pt idx="0">
                  <c:v>59.83606557377049</c:v>
                </c:pt>
              </c:numCache>
            </c:numRef>
          </c:val>
          <c:extLst>
            <c:ext xmlns:c16="http://schemas.microsoft.com/office/drawing/2014/chart" uri="{C3380CC4-5D6E-409C-BE32-E72D297353CC}">
              <c16:uniqueId val="{00000005-63CE-402B-AC54-DF6CD8E4F64E}"/>
            </c:ext>
          </c:extLst>
        </c:ser>
        <c:ser>
          <c:idx val="10"/>
          <c:order val="6"/>
          <c:tx>
            <c:strRef>
              <c:f>Daten!$AH$3</c:f>
              <c:strCache>
                <c:ptCount val="1"/>
                <c:pt idx="0">
                  <c:v>Sc</c:v>
                </c:pt>
              </c:strCache>
            </c:strRef>
          </c:tx>
          <c:spPr>
            <a:solidFill>
              <a:schemeClr val="accent5">
                <a:lumMod val="50000"/>
              </a:schemeClr>
            </a:solidFill>
            <a:ln>
              <a:noFill/>
            </a:ln>
            <a:effectLst/>
          </c:spPr>
          <c:invertIfNegative val="0"/>
          <c:val>
            <c:numRef>
              <c:f>Daten!$AH$24</c:f>
              <c:numCache>
                <c:formatCode>0.00</c:formatCode>
                <c:ptCount val="1"/>
                <c:pt idx="0">
                  <c:v>44.680851063829792</c:v>
                </c:pt>
              </c:numCache>
            </c:numRef>
          </c:val>
          <c:extLst>
            <c:ext xmlns:c16="http://schemas.microsoft.com/office/drawing/2014/chart" uri="{C3380CC4-5D6E-409C-BE32-E72D297353CC}">
              <c16:uniqueId val="{00000006-63CE-402B-AC54-DF6CD8E4F64E}"/>
            </c:ext>
          </c:extLst>
        </c:ser>
        <c:ser>
          <c:idx val="9"/>
          <c:order val="7"/>
          <c:tx>
            <c:strRef>
              <c:f>Daten!$Z$3</c:f>
              <c:strCache>
                <c:ptCount val="1"/>
                <c:pt idx="0">
                  <c:v>Si</c:v>
                </c:pt>
              </c:strCache>
            </c:strRef>
          </c:tx>
          <c:spPr>
            <a:solidFill>
              <a:schemeClr val="accent2">
                <a:lumMod val="50000"/>
              </a:schemeClr>
            </a:solidFill>
            <a:ln>
              <a:noFill/>
            </a:ln>
            <a:effectLst/>
          </c:spPr>
          <c:invertIfNegative val="0"/>
          <c:val>
            <c:numRef>
              <c:f>Daten!$Z$24</c:f>
              <c:numCache>
                <c:formatCode>0.00</c:formatCode>
                <c:ptCount val="1"/>
                <c:pt idx="0">
                  <c:v>9.5109457097185601E-2</c:v>
                </c:pt>
              </c:numCache>
            </c:numRef>
          </c:val>
          <c:extLst>
            <c:ext xmlns:c16="http://schemas.microsoft.com/office/drawing/2014/chart" uri="{C3380CC4-5D6E-409C-BE32-E72D297353CC}">
              <c16:uniqueId val="{00000007-63CE-402B-AC54-DF6CD8E4F64E}"/>
            </c:ext>
          </c:extLst>
        </c:ser>
        <c:dLbls>
          <c:showLegendKey val="0"/>
          <c:showVal val="0"/>
          <c:showCatName val="0"/>
          <c:showSerName val="0"/>
          <c:showPercent val="0"/>
          <c:showBubbleSize val="0"/>
        </c:dLbls>
        <c:gapWidth val="219"/>
        <c:overlap val="-27"/>
        <c:axId val="468129520"/>
        <c:axId val="468128688"/>
      </c:barChart>
      <c:catAx>
        <c:axId val="468129520"/>
        <c:scaling>
          <c:orientation val="minMax"/>
        </c:scaling>
        <c:delete val="1"/>
        <c:axPos val="b"/>
        <c:majorTickMark val="none"/>
        <c:minorTickMark val="none"/>
        <c:tickLblPos val="nextTo"/>
        <c:crossAx val="468128688"/>
        <c:crosses val="autoZero"/>
        <c:auto val="1"/>
        <c:lblAlgn val="ctr"/>
        <c:lblOffset val="100"/>
        <c:noMultiLvlLbl val="0"/>
      </c:catAx>
      <c:valAx>
        <c:axId val="468128688"/>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de-DE"/>
                  <a:t>Metallausbeute in %</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r-Latn-R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r-Latn-RS"/>
          </a:p>
        </c:txPr>
        <c:crossAx val="468129520"/>
        <c:crosses val="autoZero"/>
        <c:crossBetween val="between"/>
      </c:valAx>
      <c:spPr>
        <a:noFill/>
        <a:ln>
          <a:noFill/>
        </a:ln>
        <a:effectLst/>
      </c:spPr>
    </c:plotArea>
    <c:legend>
      <c:legendPos val="b"/>
      <c:layout>
        <c:manualLayout>
          <c:xMode val="edge"/>
          <c:yMode val="edge"/>
          <c:x val="0.17038306624076796"/>
          <c:y val="0.87507696666379975"/>
          <c:w val="0.79813867016622919"/>
          <c:h val="8.410651793525808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sr-Latn-RS"/>
        </a:p>
      </c:txPr>
    </c:legend>
    <c:plotVisOnly val="1"/>
    <c:dispBlanksAs val="gap"/>
    <c:showDLblsOverMax val="0"/>
  </c:chart>
  <c:spPr>
    <a:noFill/>
    <a:ln>
      <a:noFill/>
    </a:ln>
    <a:effectLst/>
  </c:spPr>
  <c:txPr>
    <a:bodyPr/>
    <a:lstStyle/>
    <a:p>
      <a:pPr>
        <a:defRPr sz="1100">
          <a:latin typeface="Arial" panose="020B0604020202020204" pitchFamily="34" charset="0"/>
          <a:cs typeface="Arial" panose="020B0604020202020204" pitchFamily="34" charset="0"/>
        </a:defRPr>
      </a:pPr>
      <a:endParaRPr lang="sr-Latn-R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1"/>
            <a:ext cx="2972543" cy="49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56" tIns="46278" rIns="92556" bIns="46278" numCol="1" anchor="t" anchorCtr="0" compatLnSpc="1">
            <a:prstTxWarp prst="textNoShape">
              <a:avLst/>
            </a:prstTxWarp>
          </a:bodyPr>
          <a:lstStyle>
            <a:lvl1pPr>
              <a:defRPr sz="1200" b="0"/>
            </a:lvl1pPr>
          </a:lstStyle>
          <a:p>
            <a:pPr>
              <a:defRPr/>
            </a:pPr>
            <a:endParaRPr lang="de-DE"/>
          </a:p>
        </p:txBody>
      </p:sp>
      <p:sp>
        <p:nvSpPr>
          <p:cNvPr id="59395" name="Rectangle 3"/>
          <p:cNvSpPr>
            <a:spLocks noGrp="1" noChangeArrowheads="1"/>
          </p:cNvSpPr>
          <p:nvPr>
            <p:ph type="dt" sz="quarter" idx="1"/>
          </p:nvPr>
        </p:nvSpPr>
        <p:spPr bwMode="auto">
          <a:xfrm>
            <a:off x="3885460" y="1"/>
            <a:ext cx="2972542" cy="49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56" tIns="46278" rIns="92556" bIns="46278" numCol="1" anchor="t" anchorCtr="0" compatLnSpc="1">
            <a:prstTxWarp prst="textNoShape">
              <a:avLst/>
            </a:prstTxWarp>
          </a:bodyPr>
          <a:lstStyle>
            <a:lvl1pPr algn="r">
              <a:defRPr sz="1200" b="0"/>
            </a:lvl1pPr>
          </a:lstStyle>
          <a:p>
            <a:pPr>
              <a:defRPr/>
            </a:pPr>
            <a:endParaRPr lang="de-DE"/>
          </a:p>
        </p:txBody>
      </p:sp>
      <p:sp>
        <p:nvSpPr>
          <p:cNvPr id="59396" name="Rectangle 4"/>
          <p:cNvSpPr>
            <a:spLocks noGrp="1" noChangeArrowheads="1"/>
          </p:cNvSpPr>
          <p:nvPr>
            <p:ph type="ftr" sz="quarter" idx="2"/>
          </p:nvPr>
        </p:nvSpPr>
        <p:spPr bwMode="auto">
          <a:xfrm>
            <a:off x="0" y="9450398"/>
            <a:ext cx="2972543" cy="49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56" tIns="46278" rIns="92556" bIns="46278" numCol="1" anchor="b" anchorCtr="0" compatLnSpc="1">
            <a:prstTxWarp prst="textNoShape">
              <a:avLst/>
            </a:prstTxWarp>
          </a:bodyPr>
          <a:lstStyle>
            <a:lvl1pPr>
              <a:defRPr sz="1200" b="0"/>
            </a:lvl1pPr>
          </a:lstStyle>
          <a:p>
            <a:pPr>
              <a:defRPr/>
            </a:pPr>
            <a:endParaRPr lang="de-DE"/>
          </a:p>
        </p:txBody>
      </p:sp>
      <p:sp>
        <p:nvSpPr>
          <p:cNvPr id="59397" name="Rectangle 5"/>
          <p:cNvSpPr>
            <a:spLocks noGrp="1" noChangeArrowheads="1"/>
          </p:cNvSpPr>
          <p:nvPr>
            <p:ph type="sldNum" sz="quarter" idx="3"/>
          </p:nvPr>
        </p:nvSpPr>
        <p:spPr bwMode="auto">
          <a:xfrm>
            <a:off x="3885460" y="9450398"/>
            <a:ext cx="2972542" cy="49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56" tIns="46278" rIns="92556" bIns="46278" numCol="1" anchor="b" anchorCtr="0" compatLnSpc="1">
            <a:prstTxWarp prst="textNoShape">
              <a:avLst/>
            </a:prstTxWarp>
          </a:bodyPr>
          <a:lstStyle>
            <a:lvl1pPr algn="r">
              <a:defRPr sz="1200" b="0"/>
            </a:lvl1pPr>
          </a:lstStyle>
          <a:p>
            <a:pPr>
              <a:defRPr/>
            </a:pPr>
            <a:fld id="{8B22C5BD-FCB9-421F-A5B4-E6126DC3D3E6}" type="slidenum">
              <a:rPr lang="de-DE"/>
              <a:pPr>
                <a:defRPr/>
              </a:pPr>
              <a:t>‹#›</a:t>
            </a:fld>
            <a:endParaRPr lang="de-DE"/>
          </a:p>
        </p:txBody>
      </p:sp>
    </p:spTree>
    <p:extLst>
      <p:ext uri="{BB962C8B-B14F-4D97-AF65-F5344CB8AC3E}">
        <p14:creationId xmlns:p14="http://schemas.microsoft.com/office/powerpoint/2010/main" val="4009542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1"/>
            <a:ext cx="2972543" cy="49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56" tIns="46278" rIns="92556" bIns="46278" numCol="1" anchor="t" anchorCtr="0" compatLnSpc="1">
            <a:prstTxWarp prst="textNoShape">
              <a:avLst/>
            </a:prstTxWarp>
          </a:bodyPr>
          <a:lstStyle>
            <a:lvl1pPr>
              <a:defRPr sz="1200" b="0"/>
            </a:lvl1pPr>
          </a:lstStyle>
          <a:p>
            <a:pPr>
              <a:defRPr/>
            </a:pPr>
            <a:endParaRPr lang="de-DE"/>
          </a:p>
        </p:txBody>
      </p:sp>
      <p:sp>
        <p:nvSpPr>
          <p:cNvPr id="54275" name="Rectangle 3"/>
          <p:cNvSpPr>
            <a:spLocks noGrp="1" noChangeArrowheads="1"/>
          </p:cNvSpPr>
          <p:nvPr>
            <p:ph type="dt" idx="1"/>
          </p:nvPr>
        </p:nvSpPr>
        <p:spPr bwMode="auto">
          <a:xfrm>
            <a:off x="3885460" y="1"/>
            <a:ext cx="2972542" cy="49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56" tIns="46278" rIns="92556" bIns="46278" numCol="1" anchor="t" anchorCtr="0" compatLnSpc="1">
            <a:prstTxWarp prst="textNoShape">
              <a:avLst/>
            </a:prstTxWarp>
          </a:bodyPr>
          <a:lstStyle>
            <a:lvl1pPr algn="r">
              <a:defRPr sz="1200" b="0"/>
            </a:lvl1pPr>
          </a:lstStyle>
          <a:p>
            <a:pPr>
              <a:defRPr/>
            </a:pPr>
            <a:endParaRPr lang="de-DE"/>
          </a:p>
        </p:txBody>
      </p:sp>
      <p:sp>
        <p:nvSpPr>
          <p:cNvPr id="32772" name="Rectangle 4"/>
          <p:cNvSpPr>
            <a:spLocks noGrp="1" noRot="1" noChangeAspect="1" noChangeArrowheads="1" noTextEdit="1"/>
          </p:cNvSpPr>
          <p:nvPr>
            <p:ph type="sldImg" idx="2"/>
          </p:nvPr>
        </p:nvSpPr>
        <p:spPr bwMode="auto">
          <a:xfrm>
            <a:off x="109538" y="744538"/>
            <a:ext cx="6635750" cy="37338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4277" name="Rectangle 5"/>
          <p:cNvSpPr>
            <a:spLocks noGrp="1" noChangeArrowheads="1"/>
          </p:cNvSpPr>
          <p:nvPr>
            <p:ph type="body" sz="quarter" idx="3"/>
          </p:nvPr>
        </p:nvSpPr>
        <p:spPr bwMode="auto">
          <a:xfrm>
            <a:off x="914508" y="4724391"/>
            <a:ext cx="5028988" cy="4476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56" tIns="46278" rIns="92556" bIns="46278"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54278" name="Rectangle 6"/>
          <p:cNvSpPr>
            <a:spLocks noGrp="1" noChangeArrowheads="1"/>
          </p:cNvSpPr>
          <p:nvPr>
            <p:ph type="ftr" sz="quarter" idx="4"/>
          </p:nvPr>
        </p:nvSpPr>
        <p:spPr bwMode="auto">
          <a:xfrm>
            <a:off x="0" y="9450398"/>
            <a:ext cx="2972543" cy="49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56" tIns="46278" rIns="92556" bIns="46278" numCol="1" anchor="b" anchorCtr="0" compatLnSpc="1">
            <a:prstTxWarp prst="textNoShape">
              <a:avLst/>
            </a:prstTxWarp>
          </a:bodyPr>
          <a:lstStyle>
            <a:lvl1pPr>
              <a:defRPr sz="1200" b="0"/>
            </a:lvl1pPr>
          </a:lstStyle>
          <a:p>
            <a:pPr>
              <a:defRPr/>
            </a:pPr>
            <a:endParaRPr lang="de-DE"/>
          </a:p>
        </p:txBody>
      </p:sp>
      <p:sp>
        <p:nvSpPr>
          <p:cNvPr id="54279" name="Rectangle 7"/>
          <p:cNvSpPr>
            <a:spLocks noGrp="1" noChangeArrowheads="1"/>
          </p:cNvSpPr>
          <p:nvPr>
            <p:ph type="sldNum" sz="quarter" idx="5"/>
          </p:nvPr>
        </p:nvSpPr>
        <p:spPr bwMode="auto">
          <a:xfrm>
            <a:off x="3885460" y="9450398"/>
            <a:ext cx="2972542" cy="49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56" tIns="46278" rIns="92556" bIns="46278" numCol="1" anchor="b" anchorCtr="0" compatLnSpc="1">
            <a:prstTxWarp prst="textNoShape">
              <a:avLst/>
            </a:prstTxWarp>
          </a:bodyPr>
          <a:lstStyle>
            <a:lvl1pPr algn="r">
              <a:defRPr sz="1200" b="0"/>
            </a:lvl1pPr>
          </a:lstStyle>
          <a:p>
            <a:pPr>
              <a:defRPr/>
            </a:pPr>
            <a:fld id="{41D6029A-D98A-46F6-88DB-10FAC3EA38D1}" type="slidenum">
              <a:rPr lang="de-DE"/>
              <a:pPr>
                <a:defRPr/>
              </a:pPr>
              <a:t>‹#›</a:t>
            </a:fld>
            <a:endParaRPr lang="de-DE"/>
          </a:p>
        </p:txBody>
      </p:sp>
    </p:spTree>
    <p:extLst>
      <p:ext uri="{BB962C8B-B14F-4D97-AF65-F5344CB8AC3E}">
        <p14:creationId xmlns:p14="http://schemas.microsoft.com/office/powerpoint/2010/main" val="38098930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846" kern="1200">
        <a:solidFill>
          <a:schemeClr val="tx1"/>
        </a:solidFill>
        <a:latin typeface="Arial" charset="0"/>
        <a:ea typeface="+mn-ea"/>
        <a:cs typeface="+mn-cs"/>
      </a:defRPr>
    </a:lvl1pPr>
    <a:lvl2pPr marL="322242" algn="l" rtl="0" eaLnBrk="0" fontAlgn="base" hangingPunct="0">
      <a:spcBef>
        <a:spcPct val="30000"/>
      </a:spcBef>
      <a:spcAft>
        <a:spcPct val="0"/>
      </a:spcAft>
      <a:defRPr kumimoji="1" sz="846" kern="1200">
        <a:solidFill>
          <a:schemeClr val="tx1"/>
        </a:solidFill>
        <a:latin typeface="Arial" charset="0"/>
        <a:ea typeface="+mn-ea"/>
        <a:cs typeface="+mn-cs"/>
      </a:defRPr>
    </a:lvl2pPr>
    <a:lvl3pPr marL="644482" algn="l" rtl="0" eaLnBrk="0" fontAlgn="base" hangingPunct="0">
      <a:spcBef>
        <a:spcPct val="30000"/>
      </a:spcBef>
      <a:spcAft>
        <a:spcPct val="0"/>
      </a:spcAft>
      <a:defRPr kumimoji="1" sz="846" kern="1200">
        <a:solidFill>
          <a:schemeClr val="tx1"/>
        </a:solidFill>
        <a:latin typeface="Arial" charset="0"/>
        <a:ea typeface="+mn-ea"/>
        <a:cs typeface="+mn-cs"/>
      </a:defRPr>
    </a:lvl3pPr>
    <a:lvl4pPr marL="966721" algn="l" rtl="0" eaLnBrk="0" fontAlgn="base" hangingPunct="0">
      <a:spcBef>
        <a:spcPct val="30000"/>
      </a:spcBef>
      <a:spcAft>
        <a:spcPct val="0"/>
      </a:spcAft>
      <a:defRPr kumimoji="1" sz="846" kern="1200">
        <a:solidFill>
          <a:schemeClr val="tx1"/>
        </a:solidFill>
        <a:latin typeface="Arial" charset="0"/>
        <a:ea typeface="+mn-ea"/>
        <a:cs typeface="+mn-cs"/>
      </a:defRPr>
    </a:lvl4pPr>
    <a:lvl5pPr marL="1288962" algn="l" rtl="0" eaLnBrk="0" fontAlgn="base" hangingPunct="0">
      <a:spcBef>
        <a:spcPct val="30000"/>
      </a:spcBef>
      <a:spcAft>
        <a:spcPct val="0"/>
      </a:spcAft>
      <a:defRPr kumimoji="1" sz="846" kern="1200">
        <a:solidFill>
          <a:schemeClr val="tx1"/>
        </a:solidFill>
        <a:latin typeface="Arial" charset="0"/>
        <a:ea typeface="+mn-ea"/>
        <a:cs typeface="+mn-cs"/>
      </a:defRPr>
    </a:lvl5pPr>
    <a:lvl6pPr marL="1611201" algn="l" defTabSz="644482" rtl="0" eaLnBrk="1" latinLnBrk="0" hangingPunct="1">
      <a:defRPr sz="846" kern="1200">
        <a:solidFill>
          <a:schemeClr val="tx1"/>
        </a:solidFill>
        <a:latin typeface="+mn-lt"/>
        <a:ea typeface="+mn-ea"/>
        <a:cs typeface="+mn-cs"/>
      </a:defRPr>
    </a:lvl6pPr>
    <a:lvl7pPr marL="1933444" algn="l" defTabSz="644482" rtl="0" eaLnBrk="1" latinLnBrk="0" hangingPunct="1">
      <a:defRPr sz="846" kern="1200">
        <a:solidFill>
          <a:schemeClr val="tx1"/>
        </a:solidFill>
        <a:latin typeface="+mn-lt"/>
        <a:ea typeface="+mn-ea"/>
        <a:cs typeface="+mn-cs"/>
      </a:defRPr>
    </a:lvl7pPr>
    <a:lvl8pPr marL="2255684" algn="l" defTabSz="644482" rtl="0" eaLnBrk="1" latinLnBrk="0" hangingPunct="1">
      <a:defRPr sz="846" kern="1200">
        <a:solidFill>
          <a:schemeClr val="tx1"/>
        </a:solidFill>
        <a:latin typeface="+mn-lt"/>
        <a:ea typeface="+mn-ea"/>
        <a:cs typeface="+mn-cs"/>
      </a:defRPr>
    </a:lvl8pPr>
    <a:lvl9pPr marL="2577922" algn="l" defTabSz="644482" rtl="0" eaLnBrk="1" latinLnBrk="0" hangingPunct="1">
      <a:defRPr sz="84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www.ime-aachen.de/" TargetMode="External"/><Relationship Id="rId1" Type="http://schemas.openxmlformats.org/officeDocument/2006/relationships/slideMaster" Target="../slideMasters/slideMaster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rgbClr val="FFFFFF"/>
        </a:solidFill>
        <a:effectLst/>
      </p:bgPr>
    </p:bg>
    <p:spTree>
      <p:nvGrpSpPr>
        <p:cNvPr id="1" name=""/>
        <p:cNvGrpSpPr/>
        <p:nvPr/>
      </p:nvGrpSpPr>
      <p:grpSpPr>
        <a:xfrm>
          <a:off x="0" y="0"/>
          <a:ext cx="0" cy="0"/>
          <a:chOff x="0" y="0"/>
          <a:chExt cx="0" cy="0"/>
        </a:xfrm>
      </p:grpSpPr>
      <p:grpSp>
        <p:nvGrpSpPr>
          <p:cNvPr id="35" name="Gruppieren 34"/>
          <p:cNvGrpSpPr/>
          <p:nvPr userDrawn="1"/>
        </p:nvGrpSpPr>
        <p:grpSpPr>
          <a:xfrm>
            <a:off x="869" y="0"/>
            <a:ext cx="2707604" cy="6858000"/>
            <a:chOff x="4371242" y="28055"/>
            <a:chExt cx="2030702" cy="6912000"/>
          </a:xfrm>
        </p:grpSpPr>
        <p:sp>
          <p:nvSpPr>
            <p:cNvPr id="34" name="Rechteck 33"/>
            <p:cNvSpPr/>
            <p:nvPr userDrawn="1"/>
          </p:nvSpPr>
          <p:spPr bwMode="auto">
            <a:xfrm>
              <a:off x="4371242" y="28055"/>
              <a:ext cx="381000" cy="6912000"/>
            </a:xfrm>
            <a:prstGeom prst="rect">
              <a:avLst/>
            </a:prstGeom>
            <a:solidFill>
              <a:srgbClr val="0038A8">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56243" rtl="0" eaLnBrk="1" fontAlgn="base" latinLnBrk="0" hangingPunct="1">
                <a:lnSpc>
                  <a:spcPct val="100000"/>
                </a:lnSpc>
                <a:spcBef>
                  <a:spcPct val="0"/>
                </a:spcBef>
                <a:spcAft>
                  <a:spcPct val="0"/>
                </a:spcAft>
                <a:buClrTx/>
                <a:buSzTx/>
                <a:buFontTx/>
                <a:buNone/>
                <a:tabLst/>
              </a:pPr>
              <a:endParaRPr kumimoji="0" lang="de-DE" sz="2245" b="1" i="0" u="none" strike="noStrike" cap="none" normalizeH="0" baseline="0">
                <a:ln>
                  <a:noFill/>
                </a:ln>
                <a:solidFill>
                  <a:schemeClr val="tx1"/>
                </a:solidFill>
                <a:effectLst/>
                <a:latin typeface="Arial" charset="0"/>
              </a:endParaRPr>
            </a:p>
          </p:txBody>
        </p:sp>
        <p:sp>
          <p:nvSpPr>
            <p:cNvPr id="36" name="Rechtwinkliges Dreieck 35"/>
            <p:cNvSpPr/>
            <p:nvPr userDrawn="1"/>
          </p:nvSpPr>
          <p:spPr bwMode="auto">
            <a:xfrm rot="5400000" flipH="1">
              <a:off x="2121513" y="2659623"/>
              <a:ext cx="6912000" cy="1648863"/>
            </a:xfrm>
            <a:prstGeom prst="rtTriangle">
              <a:avLst/>
            </a:prstGeom>
            <a:solidFill>
              <a:srgbClr val="0038A8">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56243" rtl="0" eaLnBrk="1" fontAlgn="base" latinLnBrk="0" hangingPunct="1">
                <a:lnSpc>
                  <a:spcPct val="100000"/>
                </a:lnSpc>
                <a:spcBef>
                  <a:spcPct val="0"/>
                </a:spcBef>
                <a:spcAft>
                  <a:spcPct val="0"/>
                </a:spcAft>
                <a:buClrTx/>
                <a:buSzTx/>
                <a:buFontTx/>
                <a:buNone/>
                <a:tabLst/>
              </a:pPr>
              <a:endParaRPr kumimoji="0" lang="de-DE" sz="2245" b="1" i="0" u="none" strike="noStrike" cap="none" normalizeH="0" baseline="0">
                <a:ln>
                  <a:noFill/>
                </a:ln>
                <a:solidFill>
                  <a:schemeClr val="tx1"/>
                </a:solidFill>
                <a:effectLst/>
                <a:latin typeface="Arial" charset="0"/>
              </a:endParaRPr>
            </a:p>
          </p:txBody>
        </p:sp>
      </p:grpSp>
      <p:sp>
        <p:nvSpPr>
          <p:cNvPr id="11" name="Rechtwinkliges Dreieck 10"/>
          <p:cNvSpPr/>
          <p:nvPr userDrawn="1"/>
        </p:nvSpPr>
        <p:spPr bwMode="auto">
          <a:xfrm rot="5400000">
            <a:off x="1026597" y="-1026571"/>
            <a:ext cx="3213097" cy="5266265"/>
          </a:xfrm>
          <a:prstGeom prst="rtTriangle">
            <a:avLst/>
          </a:prstGeom>
          <a:solidFill>
            <a:srgbClr val="8BB8E5">
              <a:alpha val="70000"/>
            </a:srgbClr>
          </a:solidFill>
          <a:ln w="9525" cap="flat" cmpd="sng" algn="ctr">
            <a:noFill/>
            <a:prstDash val="solid"/>
            <a:round/>
            <a:headEnd type="none" w="med" len="med"/>
            <a:tailEnd type="none" w="med" len="med"/>
          </a:ln>
          <a:effectLst/>
        </p:spPr>
        <p:txBody>
          <a:bodyPr vert="horz" wrap="square" lIns="85638" tIns="42819" rIns="85638" bIns="42819" numCol="1" rtlCol="0" anchor="t" anchorCtr="0" compatLnSpc="1">
            <a:prstTxWarp prst="textNoShape">
              <a:avLst/>
            </a:prstTxWarp>
          </a:bodyPr>
          <a:lstStyle/>
          <a:p>
            <a:pPr marL="0" marR="0" indent="0" algn="l" defTabSz="856243" rtl="0" eaLnBrk="1" fontAlgn="base" latinLnBrk="0" hangingPunct="1">
              <a:lnSpc>
                <a:spcPct val="100000"/>
              </a:lnSpc>
              <a:spcBef>
                <a:spcPct val="0"/>
              </a:spcBef>
              <a:spcAft>
                <a:spcPct val="0"/>
              </a:spcAft>
              <a:buClrTx/>
              <a:buSzTx/>
              <a:buFontTx/>
              <a:buNone/>
              <a:tabLst/>
            </a:pPr>
            <a:endParaRPr kumimoji="0" lang="de-DE" sz="2245" b="1" i="0" u="none" strike="noStrike" cap="none" normalizeH="0" baseline="0">
              <a:ln>
                <a:noFill/>
              </a:ln>
              <a:solidFill>
                <a:schemeClr val="tx1"/>
              </a:solidFill>
              <a:effectLst/>
              <a:latin typeface="Arial" charset="0"/>
            </a:endParaRPr>
          </a:p>
        </p:txBody>
      </p:sp>
      <p:sp>
        <p:nvSpPr>
          <p:cNvPr id="12" name="Rechtwinkliges Dreieck 11"/>
          <p:cNvSpPr/>
          <p:nvPr userDrawn="1"/>
        </p:nvSpPr>
        <p:spPr bwMode="auto">
          <a:xfrm rot="5400000">
            <a:off x="-1168388" y="1168411"/>
            <a:ext cx="4622797" cy="2286001"/>
          </a:xfrm>
          <a:prstGeom prst="rtTriangle">
            <a:avLst/>
          </a:prstGeom>
          <a:solidFill>
            <a:srgbClr val="0038A8">
              <a:alpha val="85000"/>
            </a:srgbClr>
          </a:solidFill>
          <a:ln w="9525" cap="flat" cmpd="sng" algn="ctr">
            <a:noFill/>
            <a:prstDash val="solid"/>
            <a:round/>
            <a:headEnd type="none" w="med" len="med"/>
            <a:tailEnd type="none" w="med" len="med"/>
          </a:ln>
          <a:effectLst/>
        </p:spPr>
        <p:txBody>
          <a:bodyPr vert="horz" wrap="square" lIns="85638" tIns="42819" rIns="85638" bIns="42819" numCol="1" rtlCol="0" anchor="t" anchorCtr="0" compatLnSpc="1">
            <a:prstTxWarp prst="textNoShape">
              <a:avLst/>
            </a:prstTxWarp>
          </a:bodyPr>
          <a:lstStyle/>
          <a:p>
            <a:pPr marL="0" marR="0" indent="0" algn="l" defTabSz="856243" rtl="0" eaLnBrk="1" fontAlgn="base" latinLnBrk="0" hangingPunct="1">
              <a:lnSpc>
                <a:spcPct val="100000"/>
              </a:lnSpc>
              <a:spcBef>
                <a:spcPct val="0"/>
              </a:spcBef>
              <a:spcAft>
                <a:spcPct val="0"/>
              </a:spcAft>
              <a:buClrTx/>
              <a:buSzTx/>
              <a:buFontTx/>
              <a:buNone/>
              <a:tabLst/>
            </a:pPr>
            <a:endParaRPr kumimoji="0" lang="de-DE" sz="2245" b="1" i="0" u="none" strike="noStrike" cap="none" normalizeH="0" baseline="0">
              <a:ln>
                <a:noFill/>
              </a:ln>
              <a:solidFill>
                <a:schemeClr val="tx1"/>
              </a:solidFill>
              <a:effectLst/>
              <a:latin typeface="Arial" charset="0"/>
            </a:endParaRPr>
          </a:p>
        </p:txBody>
      </p:sp>
      <p:sp>
        <p:nvSpPr>
          <p:cNvPr id="13" name="Rechtwinkliges Dreieck 12"/>
          <p:cNvSpPr/>
          <p:nvPr userDrawn="1"/>
        </p:nvSpPr>
        <p:spPr bwMode="auto">
          <a:xfrm>
            <a:off x="-5600" y="2324100"/>
            <a:ext cx="1354667" cy="4533900"/>
          </a:xfrm>
          <a:prstGeom prst="rtTriangle">
            <a:avLst/>
          </a:prstGeom>
          <a:solidFill>
            <a:srgbClr val="B3D9FF">
              <a:alpha val="73000"/>
            </a:srgbClr>
          </a:solidFill>
          <a:ln w="9525" cap="flat" cmpd="sng" algn="ctr">
            <a:noFill/>
            <a:prstDash val="solid"/>
            <a:round/>
            <a:headEnd type="none" w="med" len="med"/>
            <a:tailEnd type="none" w="med" len="med"/>
          </a:ln>
          <a:effectLst/>
        </p:spPr>
        <p:txBody>
          <a:bodyPr vert="horz" wrap="square" lIns="85638" tIns="42819" rIns="85638" bIns="42819" numCol="1" rtlCol="0" anchor="t" anchorCtr="0" compatLnSpc="1">
            <a:prstTxWarp prst="textNoShape">
              <a:avLst/>
            </a:prstTxWarp>
          </a:bodyPr>
          <a:lstStyle/>
          <a:p>
            <a:pPr marL="0" marR="0" indent="0" algn="l" defTabSz="856243" rtl="0" eaLnBrk="1" fontAlgn="base" latinLnBrk="0" hangingPunct="1">
              <a:lnSpc>
                <a:spcPct val="100000"/>
              </a:lnSpc>
              <a:spcBef>
                <a:spcPct val="0"/>
              </a:spcBef>
              <a:spcAft>
                <a:spcPct val="0"/>
              </a:spcAft>
              <a:buClrTx/>
              <a:buSzTx/>
              <a:buFontTx/>
              <a:buNone/>
              <a:tabLst/>
            </a:pPr>
            <a:endParaRPr kumimoji="0" lang="de-DE" sz="2245" b="1" i="0" u="none" strike="noStrike" cap="none" normalizeH="0" baseline="0">
              <a:ln>
                <a:noFill/>
              </a:ln>
              <a:solidFill>
                <a:schemeClr val="tx1"/>
              </a:solidFill>
              <a:effectLst/>
              <a:latin typeface="Arial" charset="0"/>
            </a:endParaRPr>
          </a:p>
        </p:txBody>
      </p:sp>
      <p:cxnSp>
        <p:nvCxnSpPr>
          <p:cNvPr id="15" name="Gerader Verbinder 14"/>
          <p:cNvCxnSpPr/>
          <p:nvPr userDrawn="1"/>
        </p:nvCxnSpPr>
        <p:spPr bwMode="auto">
          <a:xfrm flipV="1">
            <a:off x="6" y="0"/>
            <a:ext cx="3064933" cy="3619500"/>
          </a:xfrm>
          <a:prstGeom prst="line">
            <a:avLst/>
          </a:prstGeom>
          <a:solidFill>
            <a:schemeClr val="accent1"/>
          </a:solidFill>
          <a:ln w="9525" cap="flat" cmpd="sng" algn="ctr">
            <a:solidFill>
              <a:srgbClr val="002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r Verbinder 15"/>
          <p:cNvCxnSpPr/>
          <p:nvPr userDrawn="1"/>
        </p:nvCxnSpPr>
        <p:spPr bwMode="auto">
          <a:xfrm>
            <a:off x="2" y="1803409"/>
            <a:ext cx="3217333" cy="5054603"/>
          </a:xfrm>
          <a:prstGeom prst="line">
            <a:avLst/>
          </a:prstGeom>
          <a:solidFill>
            <a:schemeClr val="accent1"/>
          </a:solidFill>
          <a:ln w="9525" cap="flat" cmpd="sng" algn="ctr">
            <a:solidFill>
              <a:srgbClr val="0038A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Gleichschenkliges Dreieck 21"/>
          <p:cNvSpPr/>
          <p:nvPr userDrawn="1"/>
        </p:nvSpPr>
        <p:spPr bwMode="auto">
          <a:xfrm rot="17322852">
            <a:off x="1407369" y="2371473"/>
            <a:ext cx="666750" cy="279400"/>
          </a:xfrm>
          <a:prstGeom prst="triangle">
            <a:avLst/>
          </a:prstGeom>
          <a:solidFill>
            <a:srgbClr val="8BB8E5"/>
          </a:solidFill>
          <a:ln w="9525" cap="flat" cmpd="sng" algn="ctr">
            <a:noFill/>
            <a:prstDash val="solid"/>
            <a:round/>
            <a:headEnd type="none" w="med" len="med"/>
            <a:tailEnd type="none" w="med" len="med"/>
          </a:ln>
          <a:effectLst/>
        </p:spPr>
        <p:txBody>
          <a:bodyPr vert="horz" wrap="square" lIns="85638" tIns="42819" rIns="85638" bIns="42819" numCol="1" rtlCol="0" anchor="t" anchorCtr="0" compatLnSpc="1">
            <a:prstTxWarp prst="textNoShape">
              <a:avLst/>
            </a:prstTxWarp>
          </a:bodyPr>
          <a:lstStyle/>
          <a:p>
            <a:pPr marL="0" marR="0" indent="0" algn="l" defTabSz="856243" rtl="0" eaLnBrk="1" fontAlgn="base" latinLnBrk="0" hangingPunct="1">
              <a:lnSpc>
                <a:spcPct val="100000"/>
              </a:lnSpc>
              <a:spcBef>
                <a:spcPct val="0"/>
              </a:spcBef>
              <a:spcAft>
                <a:spcPct val="0"/>
              </a:spcAft>
              <a:buClrTx/>
              <a:buSzTx/>
              <a:buFontTx/>
              <a:buNone/>
              <a:tabLst/>
            </a:pPr>
            <a:endParaRPr kumimoji="0" lang="de-DE" sz="2245" b="1" i="0" u="none" strike="noStrike" cap="none" normalizeH="0" baseline="0">
              <a:ln>
                <a:noFill/>
              </a:ln>
              <a:solidFill>
                <a:schemeClr val="tx1"/>
              </a:solidFill>
              <a:effectLst/>
              <a:latin typeface="Arial" charset="0"/>
            </a:endParaRPr>
          </a:p>
        </p:txBody>
      </p:sp>
      <p:pic>
        <p:nvPicPr>
          <p:cNvPr id="17" name="Grafik 16">
            <a:extLst>
              <a:ext uri="{FF2B5EF4-FFF2-40B4-BE49-F238E27FC236}">
                <a16:creationId xmlns:a16="http://schemas.microsoft.com/office/drawing/2014/main" id="{7A8881B1-E40A-44A5-93B3-14466C58F3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69894" y="6054165"/>
            <a:ext cx="4157025" cy="705600"/>
          </a:xfrm>
          <a:prstGeom prst="rect">
            <a:avLst/>
          </a:prstGeom>
        </p:spPr>
      </p:pic>
    </p:spTree>
    <p:extLst>
      <p:ext uri="{BB962C8B-B14F-4D97-AF65-F5344CB8AC3E}">
        <p14:creationId xmlns:p14="http://schemas.microsoft.com/office/powerpoint/2010/main" val="1170698167"/>
      </p:ext>
    </p:extLst>
  </p:cSld>
  <p:clrMapOvr>
    <a:overrideClrMapping bg1="lt1" tx1="dk1" bg2="lt2" tx2="dk2" accent1="accent1" accent2="accent2" accent3="accent3" accent4="accent4" accent5="accent5" accent6="accent6" hlink="hlink" folHlink="folHlink"/>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778940" y="114300"/>
            <a:ext cx="11379200" cy="381000"/>
          </a:xfrm>
        </p:spPr>
        <p:txBody>
          <a:bodyPr/>
          <a:lstStyle/>
          <a:p>
            <a:r>
              <a:rPr lang="de-DE"/>
              <a:t>Titelmasterformat durch Klicken bearbeiten</a:t>
            </a:r>
          </a:p>
        </p:txBody>
      </p:sp>
      <p:sp>
        <p:nvSpPr>
          <p:cNvPr id="3" name="Tabellenplatzhalter 2"/>
          <p:cNvSpPr>
            <a:spLocks noGrp="1"/>
          </p:cNvSpPr>
          <p:nvPr>
            <p:ph type="tbl" idx="1"/>
          </p:nvPr>
        </p:nvSpPr>
        <p:spPr>
          <a:xfrm>
            <a:off x="609601" y="1323983"/>
            <a:ext cx="10972800" cy="4525965"/>
          </a:xfrm>
          <a:prstGeom prst="rect">
            <a:avLst/>
          </a:prstGeom>
        </p:spPr>
        <p:txBody>
          <a:bodyPr/>
          <a:lstStyle/>
          <a:p>
            <a:pPr lvl="0"/>
            <a:endParaRPr lang="de-DE" noProof="0"/>
          </a:p>
        </p:txBody>
      </p:sp>
    </p:spTree>
    <p:extLst>
      <p:ext uri="{BB962C8B-B14F-4D97-AF65-F5344CB8AC3E}">
        <p14:creationId xmlns:p14="http://schemas.microsoft.com/office/powerpoint/2010/main" val="38087962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0608293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4245573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406288299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201720215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389266875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347621886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290493908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221653025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292967190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bg>
      <p:bgPr>
        <a:solidFill>
          <a:srgbClr val="FFFFFF"/>
        </a:solidFill>
        <a:effectLst/>
      </p:bgPr>
    </p:bg>
    <p:spTree>
      <p:nvGrpSpPr>
        <p:cNvPr id="1" name=""/>
        <p:cNvGrpSpPr/>
        <p:nvPr/>
      </p:nvGrpSpPr>
      <p:grpSpPr>
        <a:xfrm>
          <a:off x="0" y="0"/>
          <a:ext cx="0" cy="0"/>
          <a:chOff x="0" y="0"/>
          <a:chExt cx="0" cy="0"/>
        </a:xfrm>
      </p:grpSpPr>
      <p:grpSp>
        <p:nvGrpSpPr>
          <p:cNvPr id="35" name="Gruppieren 34"/>
          <p:cNvGrpSpPr/>
          <p:nvPr userDrawn="1"/>
        </p:nvGrpSpPr>
        <p:grpSpPr>
          <a:xfrm>
            <a:off x="873" y="0"/>
            <a:ext cx="2707593" cy="6858000"/>
            <a:chOff x="4371247" y="28055"/>
            <a:chExt cx="2030697" cy="6912000"/>
          </a:xfrm>
        </p:grpSpPr>
        <p:sp>
          <p:nvSpPr>
            <p:cNvPr id="34" name="Rechteck 33"/>
            <p:cNvSpPr/>
            <p:nvPr userDrawn="1"/>
          </p:nvSpPr>
          <p:spPr bwMode="auto">
            <a:xfrm>
              <a:off x="4371247" y="28055"/>
              <a:ext cx="381000" cy="6912000"/>
            </a:xfrm>
            <a:prstGeom prst="rect">
              <a:avLst/>
            </a:prstGeom>
            <a:solidFill>
              <a:srgbClr val="0038A8">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56243" rtl="0" eaLnBrk="1" fontAlgn="base" latinLnBrk="0" hangingPunct="1">
                <a:lnSpc>
                  <a:spcPct val="100000"/>
                </a:lnSpc>
                <a:spcBef>
                  <a:spcPct val="0"/>
                </a:spcBef>
                <a:spcAft>
                  <a:spcPct val="0"/>
                </a:spcAft>
                <a:buClrTx/>
                <a:buSzTx/>
                <a:buFontTx/>
                <a:buNone/>
                <a:tabLst/>
              </a:pPr>
              <a:endParaRPr kumimoji="0" lang="de-DE" sz="2245" b="1" i="0" u="none" strike="noStrike" cap="none" normalizeH="0" baseline="0">
                <a:ln>
                  <a:noFill/>
                </a:ln>
                <a:solidFill>
                  <a:schemeClr val="tx1"/>
                </a:solidFill>
                <a:effectLst/>
                <a:latin typeface="Arial" charset="0"/>
              </a:endParaRPr>
            </a:p>
          </p:txBody>
        </p:sp>
        <p:sp>
          <p:nvSpPr>
            <p:cNvPr id="36" name="Rechtwinkliges Dreieck 35"/>
            <p:cNvSpPr/>
            <p:nvPr userDrawn="1"/>
          </p:nvSpPr>
          <p:spPr bwMode="auto">
            <a:xfrm rot="5400000" flipH="1">
              <a:off x="2121513" y="2659623"/>
              <a:ext cx="6912000" cy="1648863"/>
            </a:xfrm>
            <a:prstGeom prst="rtTriangle">
              <a:avLst/>
            </a:prstGeom>
            <a:solidFill>
              <a:srgbClr val="0038A8">
                <a:alpha val="7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856243" rtl="0" eaLnBrk="1" fontAlgn="base" latinLnBrk="0" hangingPunct="1">
                <a:lnSpc>
                  <a:spcPct val="100000"/>
                </a:lnSpc>
                <a:spcBef>
                  <a:spcPct val="0"/>
                </a:spcBef>
                <a:spcAft>
                  <a:spcPct val="0"/>
                </a:spcAft>
                <a:buClrTx/>
                <a:buSzTx/>
                <a:buFontTx/>
                <a:buNone/>
                <a:tabLst/>
              </a:pPr>
              <a:endParaRPr kumimoji="0" lang="de-DE" sz="2245" b="1" i="0" u="none" strike="noStrike" cap="none" normalizeH="0" baseline="0">
                <a:ln>
                  <a:noFill/>
                </a:ln>
                <a:solidFill>
                  <a:schemeClr val="tx1"/>
                </a:solidFill>
                <a:effectLst/>
                <a:latin typeface="Arial" charset="0"/>
              </a:endParaRPr>
            </a:p>
          </p:txBody>
        </p:sp>
      </p:grpSp>
      <p:sp>
        <p:nvSpPr>
          <p:cNvPr id="11" name="Rechtwinkliges Dreieck 10"/>
          <p:cNvSpPr/>
          <p:nvPr userDrawn="1"/>
        </p:nvSpPr>
        <p:spPr bwMode="auto">
          <a:xfrm rot="5400000">
            <a:off x="1026594" y="-1026571"/>
            <a:ext cx="3213097" cy="5266265"/>
          </a:xfrm>
          <a:prstGeom prst="rtTriangle">
            <a:avLst/>
          </a:prstGeom>
          <a:solidFill>
            <a:srgbClr val="8BB8E5">
              <a:alpha val="70000"/>
            </a:srgbClr>
          </a:solidFill>
          <a:ln w="9525" cap="flat" cmpd="sng" algn="ctr">
            <a:noFill/>
            <a:prstDash val="solid"/>
            <a:round/>
            <a:headEnd type="none" w="med" len="med"/>
            <a:tailEnd type="none" w="med" len="med"/>
          </a:ln>
          <a:effectLst/>
        </p:spPr>
        <p:txBody>
          <a:bodyPr vert="horz" wrap="square" lIns="85638" tIns="42819" rIns="85638" bIns="42819" numCol="1" rtlCol="0" anchor="t" anchorCtr="0" compatLnSpc="1">
            <a:prstTxWarp prst="textNoShape">
              <a:avLst/>
            </a:prstTxWarp>
          </a:bodyPr>
          <a:lstStyle/>
          <a:p>
            <a:pPr marL="0" marR="0" indent="0" algn="l" defTabSz="856243" rtl="0" eaLnBrk="1" fontAlgn="base" latinLnBrk="0" hangingPunct="1">
              <a:lnSpc>
                <a:spcPct val="100000"/>
              </a:lnSpc>
              <a:spcBef>
                <a:spcPct val="0"/>
              </a:spcBef>
              <a:spcAft>
                <a:spcPct val="0"/>
              </a:spcAft>
              <a:buClrTx/>
              <a:buSzTx/>
              <a:buFontTx/>
              <a:buNone/>
              <a:tabLst/>
            </a:pPr>
            <a:endParaRPr kumimoji="0" lang="de-DE" sz="2245" b="1" i="0" u="none" strike="noStrike" cap="none" normalizeH="0" baseline="0">
              <a:ln>
                <a:noFill/>
              </a:ln>
              <a:solidFill>
                <a:schemeClr val="tx1"/>
              </a:solidFill>
              <a:effectLst/>
              <a:latin typeface="Arial" charset="0"/>
            </a:endParaRPr>
          </a:p>
        </p:txBody>
      </p:sp>
      <p:sp>
        <p:nvSpPr>
          <p:cNvPr id="12" name="Rechtwinkliges Dreieck 11"/>
          <p:cNvSpPr/>
          <p:nvPr userDrawn="1"/>
        </p:nvSpPr>
        <p:spPr bwMode="auto">
          <a:xfrm rot="5400000">
            <a:off x="-1168388" y="1168411"/>
            <a:ext cx="4622797" cy="2286001"/>
          </a:xfrm>
          <a:prstGeom prst="rtTriangle">
            <a:avLst/>
          </a:prstGeom>
          <a:solidFill>
            <a:srgbClr val="0038A8">
              <a:alpha val="85000"/>
            </a:srgbClr>
          </a:solidFill>
          <a:ln w="9525" cap="flat" cmpd="sng" algn="ctr">
            <a:noFill/>
            <a:prstDash val="solid"/>
            <a:round/>
            <a:headEnd type="none" w="med" len="med"/>
            <a:tailEnd type="none" w="med" len="med"/>
          </a:ln>
          <a:effectLst/>
        </p:spPr>
        <p:txBody>
          <a:bodyPr vert="horz" wrap="square" lIns="85638" tIns="42819" rIns="85638" bIns="42819" numCol="1" rtlCol="0" anchor="t" anchorCtr="0" compatLnSpc="1">
            <a:prstTxWarp prst="textNoShape">
              <a:avLst/>
            </a:prstTxWarp>
          </a:bodyPr>
          <a:lstStyle/>
          <a:p>
            <a:pPr marL="0" marR="0" indent="0" algn="l" defTabSz="856243" rtl="0" eaLnBrk="1" fontAlgn="base" latinLnBrk="0" hangingPunct="1">
              <a:lnSpc>
                <a:spcPct val="100000"/>
              </a:lnSpc>
              <a:spcBef>
                <a:spcPct val="0"/>
              </a:spcBef>
              <a:spcAft>
                <a:spcPct val="0"/>
              </a:spcAft>
              <a:buClrTx/>
              <a:buSzTx/>
              <a:buFontTx/>
              <a:buNone/>
              <a:tabLst/>
            </a:pPr>
            <a:endParaRPr kumimoji="0" lang="de-DE" sz="2245" b="1" i="0" u="none" strike="noStrike" cap="none" normalizeH="0" baseline="0">
              <a:ln>
                <a:noFill/>
              </a:ln>
              <a:solidFill>
                <a:schemeClr val="tx1"/>
              </a:solidFill>
              <a:effectLst/>
              <a:latin typeface="Arial" charset="0"/>
            </a:endParaRPr>
          </a:p>
        </p:txBody>
      </p:sp>
      <p:sp>
        <p:nvSpPr>
          <p:cNvPr id="13" name="Rechtwinkliges Dreieck 12"/>
          <p:cNvSpPr/>
          <p:nvPr userDrawn="1"/>
        </p:nvSpPr>
        <p:spPr bwMode="auto">
          <a:xfrm>
            <a:off x="0" y="2324100"/>
            <a:ext cx="1354667" cy="4533900"/>
          </a:xfrm>
          <a:prstGeom prst="rtTriangle">
            <a:avLst/>
          </a:prstGeom>
          <a:solidFill>
            <a:srgbClr val="B3D9FF">
              <a:alpha val="73000"/>
            </a:srgbClr>
          </a:solidFill>
          <a:ln w="9525" cap="flat" cmpd="sng" algn="ctr">
            <a:noFill/>
            <a:prstDash val="solid"/>
            <a:round/>
            <a:headEnd type="none" w="med" len="med"/>
            <a:tailEnd type="none" w="med" len="med"/>
          </a:ln>
          <a:effectLst/>
        </p:spPr>
        <p:txBody>
          <a:bodyPr vert="horz" wrap="square" lIns="85638" tIns="42819" rIns="85638" bIns="42819" numCol="1" rtlCol="0" anchor="t" anchorCtr="0" compatLnSpc="1">
            <a:prstTxWarp prst="textNoShape">
              <a:avLst/>
            </a:prstTxWarp>
          </a:bodyPr>
          <a:lstStyle/>
          <a:p>
            <a:pPr marL="0" marR="0" indent="0" algn="l" defTabSz="856243" rtl="0" eaLnBrk="1" fontAlgn="base" latinLnBrk="0" hangingPunct="1">
              <a:lnSpc>
                <a:spcPct val="100000"/>
              </a:lnSpc>
              <a:spcBef>
                <a:spcPct val="0"/>
              </a:spcBef>
              <a:spcAft>
                <a:spcPct val="0"/>
              </a:spcAft>
              <a:buClrTx/>
              <a:buSzTx/>
              <a:buFontTx/>
              <a:buNone/>
              <a:tabLst/>
            </a:pPr>
            <a:endParaRPr kumimoji="0" lang="de-DE" sz="2245" b="1" i="0" u="none" strike="noStrike" cap="none" normalizeH="0" baseline="0">
              <a:ln>
                <a:noFill/>
              </a:ln>
              <a:solidFill>
                <a:schemeClr val="tx1"/>
              </a:solidFill>
              <a:effectLst/>
              <a:latin typeface="Arial" charset="0"/>
            </a:endParaRPr>
          </a:p>
        </p:txBody>
      </p:sp>
      <p:cxnSp>
        <p:nvCxnSpPr>
          <p:cNvPr id="15" name="Gerader Verbinder 14"/>
          <p:cNvCxnSpPr/>
          <p:nvPr userDrawn="1"/>
        </p:nvCxnSpPr>
        <p:spPr bwMode="auto">
          <a:xfrm flipV="1">
            <a:off x="6" y="0"/>
            <a:ext cx="3064933" cy="3619500"/>
          </a:xfrm>
          <a:prstGeom prst="line">
            <a:avLst/>
          </a:prstGeom>
          <a:solidFill>
            <a:schemeClr val="accent1"/>
          </a:solidFill>
          <a:ln w="9525" cap="flat" cmpd="sng" algn="ctr">
            <a:solidFill>
              <a:srgbClr val="002B8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r Verbinder 15"/>
          <p:cNvCxnSpPr/>
          <p:nvPr userDrawn="1"/>
        </p:nvCxnSpPr>
        <p:spPr bwMode="auto">
          <a:xfrm>
            <a:off x="2" y="1803409"/>
            <a:ext cx="3217333" cy="5054603"/>
          </a:xfrm>
          <a:prstGeom prst="line">
            <a:avLst/>
          </a:prstGeom>
          <a:solidFill>
            <a:schemeClr val="accent1"/>
          </a:solidFill>
          <a:ln w="9525" cap="flat" cmpd="sng" algn="ctr">
            <a:solidFill>
              <a:srgbClr val="0038A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Gleichschenkliges Dreieck 21"/>
          <p:cNvSpPr/>
          <p:nvPr userDrawn="1"/>
        </p:nvSpPr>
        <p:spPr bwMode="auto">
          <a:xfrm rot="17322852">
            <a:off x="1407369" y="2371473"/>
            <a:ext cx="666750" cy="279400"/>
          </a:xfrm>
          <a:prstGeom prst="triangle">
            <a:avLst/>
          </a:prstGeom>
          <a:solidFill>
            <a:srgbClr val="8BB8E5"/>
          </a:solidFill>
          <a:ln w="9525" cap="flat" cmpd="sng" algn="ctr">
            <a:noFill/>
            <a:prstDash val="solid"/>
            <a:round/>
            <a:headEnd type="none" w="med" len="med"/>
            <a:tailEnd type="none" w="med" len="med"/>
          </a:ln>
          <a:effectLst/>
        </p:spPr>
        <p:txBody>
          <a:bodyPr vert="horz" wrap="square" lIns="85638" tIns="42819" rIns="85638" bIns="42819" numCol="1" rtlCol="0" anchor="t" anchorCtr="0" compatLnSpc="1">
            <a:prstTxWarp prst="textNoShape">
              <a:avLst/>
            </a:prstTxWarp>
          </a:bodyPr>
          <a:lstStyle/>
          <a:p>
            <a:pPr marL="0" marR="0" indent="0" algn="l" defTabSz="856243" rtl="0" eaLnBrk="1" fontAlgn="base" latinLnBrk="0" hangingPunct="1">
              <a:lnSpc>
                <a:spcPct val="100000"/>
              </a:lnSpc>
              <a:spcBef>
                <a:spcPct val="0"/>
              </a:spcBef>
              <a:spcAft>
                <a:spcPct val="0"/>
              </a:spcAft>
              <a:buClrTx/>
              <a:buSzTx/>
              <a:buFontTx/>
              <a:buNone/>
              <a:tabLst/>
            </a:pPr>
            <a:endParaRPr kumimoji="0" lang="de-DE" sz="2245" b="1" i="0" u="none" strike="noStrike" cap="none" normalizeH="0" baseline="0">
              <a:ln>
                <a:noFill/>
              </a:ln>
              <a:solidFill>
                <a:schemeClr val="tx1"/>
              </a:solidFill>
              <a:effectLst/>
              <a:latin typeface="Arial" charset="0"/>
            </a:endParaRPr>
          </a:p>
        </p:txBody>
      </p:sp>
      <p:sp>
        <p:nvSpPr>
          <p:cNvPr id="23" name="Rectangle 3"/>
          <p:cNvSpPr txBox="1">
            <a:spLocks noChangeAspect="1" noChangeArrowheads="1"/>
          </p:cNvSpPr>
          <p:nvPr userDrawn="1"/>
        </p:nvSpPr>
        <p:spPr bwMode="auto">
          <a:xfrm>
            <a:off x="2161696" y="1390712"/>
            <a:ext cx="9956801" cy="15588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just" rtl="0" eaLnBrk="0" fontAlgn="base" hangingPunct="0">
              <a:spcBef>
                <a:spcPct val="0"/>
              </a:spcBef>
              <a:spcAft>
                <a:spcPct val="0"/>
              </a:spcAft>
              <a:buSzPct val="150000"/>
              <a:tabLst>
                <a:tab pos="577850" algn="l"/>
              </a:tabLst>
              <a:defRPr kumimoji="1" sz="2000">
                <a:solidFill>
                  <a:schemeClr val="bg2"/>
                </a:solidFill>
                <a:latin typeface="+mn-lt"/>
                <a:ea typeface="+mn-ea"/>
                <a:cs typeface="+mn-cs"/>
              </a:defRPr>
            </a:lvl1pPr>
            <a:lvl2pPr marL="479425" indent="-22225" algn="l" rtl="0" eaLnBrk="0" fontAlgn="base" hangingPunct="0">
              <a:spcBef>
                <a:spcPct val="20000"/>
              </a:spcBef>
              <a:spcAft>
                <a:spcPct val="0"/>
              </a:spcAft>
              <a:buSzPct val="150000"/>
              <a:tabLst>
                <a:tab pos="577850" algn="l"/>
              </a:tabLst>
              <a:defRPr kumimoji="1" sz="2800">
                <a:solidFill>
                  <a:schemeClr val="bg2"/>
                </a:solidFill>
                <a:latin typeface="+mn-lt"/>
              </a:defRPr>
            </a:lvl2pPr>
            <a:lvl3pPr marL="1136650" indent="-222250" algn="l" rtl="0" eaLnBrk="0" fontAlgn="base" hangingPunct="0">
              <a:spcBef>
                <a:spcPct val="20000"/>
              </a:spcBef>
              <a:spcAft>
                <a:spcPct val="0"/>
              </a:spcAft>
              <a:buSzPct val="150000"/>
              <a:buChar char="•"/>
              <a:tabLst>
                <a:tab pos="577850" algn="l"/>
              </a:tabLst>
              <a:defRPr kumimoji="1" sz="2400">
                <a:solidFill>
                  <a:schemeClr val="bg2"/>
                </a:solidFill>
                <a:latin typeface="+mn-lt"/>
              </a:defRPr>
            </a:lvl3pPr>
            <a:lvl4pPr marL="1612900" indent="-85725" algn="l" rtl="0" eaLnBrk="0" fontAlgn="base" hangingPunct="0">
              <a:spcBef>
                <a:spcPct val="20000"/>
              </a:spcBef>
              <a:spcAft>
                <a:spcPct val="0"/>
              </a:spcAft>
              <a:buSzPct val="150000"/>
              <a:buChar char="-"/>
              <a:tabLst>
                <a:tab pos="577850" algn="l"/>
              </a:tabLst>
              <a:defRPr kumimoji="1" sz="2000">
                <a:solidFill>
                  <a:schemeClr val="bg2"/>
                </a:solidFill>
                <a:latin typeface="+mn-lt"/>
              </a:defRPr>
            </a:lvl4pPr>
            <a:lvl5pPr marL="2057400" indent="-50800" algn="l" rtl="0" eaLnBrk="0" fontAlgn="base" hangingPunct="0">
              <a:spcBef>
                <a:spcPct val="20000"/>
              </a:spcBef>
              <a:spcAft>
                <a:spcPct val="0"/>
              </a:spcAft>
              <a:buSzPct val="150000"/>
              <a:buChar char="•"/>
              <a:tabLst>
                <a:tab pos="577850" algn="l"/>
              </a:tabLst>
              <a:defRPr kumimoji="1" sz="2000">
                <a:solidFill>
                  <a:schemeClr val="bg2"/>
                </a:solidFill>
                <a:latin typeface="+mn-lt"/>
              </a:defRPr>
            </a:lvl5pPr>
            <a:lvl6pPr marL="2514600" indent="-50800" algn="l" rtl="0" fontAlgn="base">
              <a:spcBef>
                <a:spcPct val="20000"/>
              </a:spcBef>
              <a:spcAft>
                <a:spcPct val="0"/>
              </a:spcAft>
              <a:buSzPct val="150000"/>
              <a:buChar char="•"/>
              <a:tabLst>
                <a:tab pos="577850" algn="l"/>
              </a:tabLst>
              <a:defRPr kumimoji="1" sz="2000">
                <a:solidFill>
                  <a:schemeClr val="bg2"/>
                </a:solidFill>
                <a:latin typeface="+mn-lt"/>
              </a:defRPr>
            </a:lvl6pPr>
            <a:lvl7pPr marL="2971800" indent="-50800" algn="l" rtl="0" fontAlgn="base">
              <a:spcBef>
                <a:spcPct val="20000"/>
              </a:spcBef>
              <a:spcAft>
                <a:spcPct val="0"/>
              </a:spcAft>
              <a:buSzPct val="150000"/>
              <a:buChar char="•"/>
              <a:tabLst>
                <a:tab pos="577850" algn="l"/>
              </a:tabLst>
              <a:defRPr kumimoji="1" sz="2000">
                <a:solidFill>
                  <a:schemeClr val="bg2"/>
                </a:solidFill>
                <a:latin typeface="+mn-lt"/>
              </a:defRPr>
            </a:lvl7pPr>
            <a:lvl8pPr marL="3429000" indent="-50800" algn="l" rtl="0" fontAlgn="base">
              <a:spcBef>
                <a:spcPct val="20000"/>
              </a:spcBef>
              <a:spcAft>
                <a:spcPct val="0"/>
              </a:spcAft>
              <a:buSzPct val="150000"/>
              <a:buChar char="•"/>
              <a:tabLst>
                <a:tab pos="577850" algn="l"/>
              </a:tabLst>
              <a:defRPr kumimoji="1" sz="2000">
                <a:solidFill>
                  <a:schemeClr val="bg2"/>
                </a:solidFill>
                <a:latin typeface="+mn-lt"/>
              </a:defRPr>
            </a:lvl8pPr>
            <a:lvl9pPr marL="3886200" indent="-50800" algn="l" rtl="0" fontAlgn="base">
              <a:spcBef>
                <a:spcPct val="20000"/>
              </a:spcBef>
              <a:spcAft>
                <a:spcPct val="0"/>
              </a:spcAft>
              <a:buSzPct val="150000"/>
              <a:buChar char="•"/>
              <a:tabLst>
                <a:tab pos="577850" algn="l"/>
              </a:tabLst>
              <a:defRPr kumimoji="1" sz="2000">
                <a:solidFill>
                  <a:schemeClr val="bg2"/>
                </a:solidFill>
                <a:latin typeface="+mn-lt"/>
              </a:defRPr>
            </a:lvl9pPr>
          </a:lstStyle>
          <a:p>
            <a:pPr marL="0" indent="0" algn="r" eaLnBrk="1" hangingPunct="1"/>
            <a:r>
              <a:rPr lang="en-US" sz="2998" b="1" kern="0" dirty="0">
                <a:solidFill>
                  <a:schemeClr val="tx1"/>
                </a:solidFill>
              </a:rPr>
              <a:t>Thank you for your attention!</a:t>
            </a:r>
          </a:p>
          <a:p>
            <a:pPr marL="0" indent="0" algn="r" eaLnBrk="1" hangingPunct="1"/>
            <a:endParaRPr lang="en-US" sz="2998" b="1" kern="0" dirty="0">
              <a:solidFill>
                <a:schemeClr val="tx1"/>
              </a:solidFill>
            </a:endParaRPr>
          </a:p>
          <a:p>
            <a:pPr marL="0" indent="0" algn="ctr" eaLnBrk="1" hangingPunct="1"/>
            <a:endParaRPr lang="en-US" sz="2621" u="sng" kern="0" dirty="0">
              <a:solidFill>
                <a:srgbClr val="0038A8"/>
              </a:solidFill>
            </a:endParaRPr>
          </a:p>
        </p:txBody>
      </p:sp>
      <p:sp>
        <p:nvSpPr>
          <p:cNvPr id="24" name="Textfeld 23"/>
          <p:cNvSpPr txBox="1"/>
          <p:nvPr userDrawn="1"/>
        </p:nvSpPr>
        <p:spPr>
          <a:xfrm>
            <a:off x="11567607" y="3395997"/>
            <a:ext cx="458780" cy="178960"/>
          </a:xfrm>
          <a:prstGeom prst="rect">
            <a:avLst/>
          </a:prstGeom>
          <a:noFill/>
        </p:spPr>
        <p:txBody>
          <a:bodyPr wrap="none" rtlCol="0">
            <a:spAutoFit/>
          </a:bodyPr>
          <a:lstStyle/>
          <a:p>
            <a:r>
              <a:rPr lang="de-DE" sz="563" b="0" dirty="0" err="1">
                <a:solidFill>
                  <a:schemeClr val="bg1">
                    <a:lumMod val="50000"/>
                  </a:schemeClr>
                </a:solidFill>
              </a:rPr>
              <a:t>M.Braun</a:t>
            </a:r>
            <a:endParaRPr lang="de-DE" sz="563" b="0" dirty="0">
              <a:solidFill>
                <a:schemeClr val="bg1">
                  <a:lumMod val="50000"/>
                </a:schemeClr>
              </a:solidFill>
            </a:endParaRPr>
          </a:p>
        </p:txBody>
      </p:sp>
      <p:sp>
        <p:nvSpPr>
          <p:cNvPr id="25" name="Text Box 33"/>
          <p:cNvSpPr txBox="1">
            <a:spLocks noChangeArrowheads="1"/>
          </p:cNvSpPr>
          <p:nvPr userDrawn="1"/>
        </p:nvSpPr>
        <p:spPr bwMode="auto">
          <a:xfrm>
            <a:off x="8162043" y="4040460"/>
            <a:ext cx="3910901" cy="1114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sz="2400" b="1">
                <a:solidFill>
                  <a:srgbClr val="0038A8"/>
                </a:solidFill>
                <a:latin typeface="Arial" charset="0"/>
              </a:defRPr>
            </a:lvl1pPr>
            <a:lvl2pPr marL="742950" indent="-285750">
              <a:defRPr sz="2400" b="1">
                <a:solidFill>
                  <a:srgbClr val="0038A8"/>
                </a:solidFill>
                <a:latin typeface="Arial" charset="0"/>
              </a:defRPr>
            </a:lvl2pPr>
            <a:lvl3pPr marL="1143000" indent="-228600">
              <a:defRPr sz="2400" b="1">
                <a:solidFill>
                  <a:srgbClr val="0038A8"/>
                </a:solidFill>
                <a:latin typeface="Arial" charset="0"/>
              </a:defRPr>
            </a:lvl3pPr>
            <a:lvl4pPr marL="1600200" indent="-228600">
              <a:defRPr sz="2400" b="1">
                <a:solidFill>
                  <a:srgbClr val="0038A8"/>
                </a:solidFill>
                <a:latin typeface="Arial" charset="0"/>
              </a:defRPr>
            </a:lvl4pPr>
            <a:lvl5pPr marL="2057400" indent="-228600">
              <a:defRPr sz="2400" b="1">
                <a:solidFill>
                  <a:srgbClr val="0038A8"/>
                </a:solidFill>
                <a:latin typeface="Arial" charset="0"/>
              </a:defRPr>
            </a:lvl5pPr>
            <a:lvl6pPr marL="2514600" indent="-228600" algn="ctr" eaLnBrk="0" fontAlgn="base" hangingPunct="0">
              <a:spcBef>
                <a:spcPct val="0"/>
              </a:spcBef>
              <a:spcAft>
                <a:spcPct val="0"/>
              </a:spcAft>
              <a:defRPr sz="2400" b="1">
                <a:solidFill>
                  <a:srgbClr val="0038A8"/>
                </a:solidFill>
                <a:latin typeface="Arial" charset="0"/>
              </a:defRPr>
            </a:lvl6pPr>
            <a:lvl7pPr marL="2971800" indent="-228600" algn="ctr" eaLnBrk="0" fontAlgn="base" hangingPunct="0">
              <a:spcBef>
                <a:spcPct val="0"/>
              </a:spcBef>
              <a:spcAft>
                <a:spcPct val="0"/>
              </a:spcAft>
              <a:defRPr sz="2400" b="1">
                <a:solidFill>
                  <a:srgbClr val="0038A8"/>
                </a:solidFill>
                <a:latin typeface="Arial" charset="0"/>
              </a:defRPr>
            </a:lvl7pPr>
            <a:lvl8pPr marL="3429000" indent="-228600" algn="ctr" eaLnBrk="0" fontAlgn="base" hangingPunct="0">
              <a:spcBef>
                <a:spcPct val="0"/>
              </a:spcBef>
              <a:spcAft>
                <a:spcPct val="0"/>
              </a:spcAft>
              <a:defRPr sz="2400" b="1">
                <a:solidFill>
                  <a:srgbClr val="0038A8"/>
                </a:solidFill>
                <a:latin typeface="Arial" charset="0"/>
              </a:defRPr>
            </a:lvl8pPr>
            <a:lvl9pPr marL="3886200" indent="-228600" algn="ctr" eaLnBrk="0" fontAlgn="base" hangingPunct="0">
              <a:spcBef>
                <a:spcPct val="0"/>
              </a:spcBef>
              <a:spcAft>
                <a:spcPct val="0"/>
              </a:spcAft>
              <a:defRPr sz="2400" b="1">
                <a:solidFill>
                  <a:srgbClr val="0038A8"/>
                </a:solidFill>
                <a:latin typeface="Arial" charset="0"/>
              </a:defRPr>
            </a:lvl9pPr>
          </a:lstStyle>
          <a:p>
            <a:pPr algn="l" eaLnBrk="1" hangingPunct="1"/>
            <a:r>
              <a:rPr lang="de-DE" altLang="en-US" sz="1311" dirty="0">
                <a:solidFill>
                  <a:schemeClr val="tx1"/>
                </a:solidFill>
              </a:rPr>
              <a:t>IME </a:t>
            </a:r>
            <a:r>
              <a:rPr lang="en-US" altLang="en-US" sz="1311" dirty="0">
                <a:solidFill>
                  <a:schemeClr val="tx1"/>
                </a:solidFill>
              </a:rPr>
              <a:t>Process Metallurgy and Metal Recycling</a:t>
            </a:r>
          </a:p>
          <a:p>
            <a:pPr algn="l" eaLnBrk="1" hangingPunct="1"/>
            <a:r>
              <a:rPr lang="de-DE" altLang="en-US" sz="1311" dirty="0">
                <a:solidFill>
                  <a:schemeClr val="tx1"/>
                </a:solidFill>
              </a:rPr>
              <a:t>RWTH Aachen University</a:t>
            </a:r>
          </a:p>
          <a:p>
            <a:pPr algn="l"/>
            <a:r>
              <a:rPr lang="de-DE" altLang="en-US" sz="1311" dirty="0">
                <a:solidFill>
                  <a:schemeClr val="tx1"/>
                </a:solidFill>
              </a:rPr>
              <a:t>Prof. Dr.-Ing. Dr. h.c. Bernd Friedrich</a:t>
            </a:r>
          </a:p>
          <a:p>
            <a:pPr algn="l"/>
            <a:endParaRPr lang="de-DE" altLang="en-US" sz="563" dirty="0">
              <a:solidFill>
                <a:schemeClr val="tx1"/>
              </a:solidFill>
            </a:endParaRPr>
          </a:p>
          <a:p>
            <a:pPr algn="l" eaLnBrk="1" hangingPunct="1"/>
            <a:r>
              <a:rPr lang="de-DE" altLang="en-US" sz="1496" u="sng" dirty="0">
                <a:solidFill>
                  <a:schemeClr val="tx1"/>
                </a:solidFill>
                <a:hlinkClick r:id="rId2"/>
              </a:rPr>
              <a:t>www.ime-aachen.de</a:t>
            </a:r>
            <a:endParaRPr lang="de-DE" altLang="en-US" sz="1496" u="sng" dirty="0">
              <a:solidFill>
                <a:schemeClr val="tx1"/>
              </a:solidFill>
            </a:endParaRPr>
          </a:p>
        </p:txBody>
      </p:sp>
      <p:pic>
        <p:nvPicPr>
          <p:cNvPr id="26" name="Grafik 25">
            <a:extLst>
              <a:ext uri="{FF2B5EF4-FFF2-40B4-BE49-F238E27FC236}">
                <a16:creationId xmlns:a16="http://schemas.microsoft.com/office/drawing/2014/main" id="{3A64609B-0169-42D6-B268-2E0FCEFAC92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69894" y="6054165"/>
            <a:ext cx="4157025" cy="705600"/>
          </a:xfrm>
          <a:prstGeom prst="rect">
            <a:avLst/>
          </a:prstGeom>
        </p:spPr>
      </p:pic>
      <p:grpSp>
        <p:nvGrpSpPr>
          <p:cNvPr id="27" name="Gruppieren 26">
            <a:extLst>
              <a:ext uri="{FF2B5EF4-FFF2-40B4-BE49-F238E27FC236}">
                <a16:creationId xmlns:a16="http://schemas.microsoft.com/office/drawing/2014/main" id="{F30E3E79-19EC-43C7-A189-B1990AC0051B}"/>
              </a:ext>
            </a:extLst>
          </p:cNvPr>
          <p:cNvGrpSpPr>
            <a:grpSpLocks noChangeAspect="1"/>
          </p:cNvGrpSpPr>
          <p:nvPr userDrawn="1"/>
        </p:nvGrpSpPr>
        <p:grpSpPr>
          <a:xfrm>
            <a:off x="4634942" y="2084100"/>
            <a:ext cx="7420236" cy="1350000"/>
            <a:chOff x="2959256" y="2519714"/>
            <a:chExt cx="5936187" cy="1080000"/>
          </a:xfrm>
        </p:grpSpPr>
        <p:pic>
          <p:nvPicPr>
            <p:cNvPr id="28" name="Grafik 27">
              <a:extLst>
                <a:ext uri="{FF2B5EF4-FFF2-40B4-BE49-F238E27FC236}">
                  <a16:creationId xmlns:a16="http://schemas.microsoft.com/office/drawing/2014/main" id="{211D763A-1F9E-41DA-A586-18762A04E3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15443" y="2519714"/>
              <a:ext cx="1080000" cy="10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Grafik 28">
              <a:extLst>
                <a:ext uri="{FF2B5EF4-FFF2-40B4-BE49-F238E27FC236}">
                  <a16:creationId xmlns:a16="http://schemas.microsoft.com/office/drawing/2014/main" id="{91BD93BE-43C6-491C-BBD8-A2306CF1D4A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87350" y="2519714"/>
              <a:ext cx="1080000" cy="10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Grafik 29">
              <a:extLst>
                <a:ext uri="{FF2B5EF4-FFF2-40B4-BE49-F238E27FC236}">
                  <a16:creationId xmlns:a16="http://schemas.microsoft.com/office/drawing/2014/main" id="{BF433361-34D7-404C-945F-FF76F542F32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01397" y="2519714"/>
              <a:ext cx="1080000" cy="10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Grafik 30">
              <a:extLst>
                <a:ext uri="{FF2B5EF4-FFF2-40B4-BE49-F238E27FC236}">
                  <a16:creationId xmlns:a16="http://schemas.microsoft.com/office/drawing/2014/main" id="{423EA9FD-C3E4-44D3-B93B-31E02B0550D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59256" y="2519714"/>
              <a:ext cx="1080000" cy="10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 name="Grafik 31">
              <a:extLst>
                <a:ext uri="{FF2B5EF4-FFF2-40B4-BE49-F238E27FC236}">
                  <a16:creationId xmlns:a16="http://schemas.microsoft.com/office/drawing/2014/main" id="{327E34DC-1EE4-43CD-957C-F41341D370B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73303" y="2519714"/>
              <a:ext cx="1080000" cy="10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21" name="Gruppieren 20"/>
          <p:cNvGrpSpPr>
            <a:grpSpLocks noChangeAspect="1"/>
          </p:cNvGrpSpPr>
          <p:nvPr userDrawn="1"/>
        </p:nvGrpSpPr>
        <p:grpSpPr>
          <a:xfrm>
            <a:off x="6422866" y="3960443"/>
            <a:ext cx="1808225" cy="1808220"/>
            <a:chOff x="3952875" y="1272685"/>
            <a:chExt cx="4286250" cy="4286250"/>
          </a:xfrm>
        </p:grpSpPr>
        <p:pic>
          <p:nvPicPr>
            <p:cNvPr id="33" name="Grafik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2875" y="1272685"/>
              <a:ext cx="4286250" cy="4286250"/>
            </a:xfrm>
            <a:prstGeom prst="rect">
              <a:avLst/>
            </a:prstGeom>
          </p:spPr>
        </p:pic>
        <p:grpSp>
          <p:nvGrpSpPr>
            <p:cNvPr id="37" name="Gruppieren 36"/>
            <p:cNvGrpSpPr/>
            <p:nvPr/>
          </p:nvGrpSpPr>
          <p:grpSpPr>
            <a:xfrm>
              <a:off x="5679831" y="2936631"/>
              <a:ext cx="808892" cy="958361"/>
              <a:chOff x="5679831" y="2936631"/>
              <a:chExt cx="808892" cy="958361"/>
            </a:xfrm>
          </p:grpSpPr>
          <p:sp>
            <p:nvSpPr>
              <p:cNvPr id="38" name="Rechteck 37"/>
              <p:cNvSpPr/>
              <p:nvPr/>
            </p:nvSpPr>
            <p:spPr>
              <a:xfrm>
                <a:off x="5679831" y="2936631"/>
                <a:ext cx="808892" cy="9583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644"/>
              </a:p>
            </p:txBody>
          </p:sp>
          <p:pic>
            <p:nvPicPr>
              <p:cNvPr id="39" name="Grafik 38"/>
              <p:cNvPicPr/>
              <p:nvPr/>
            </p:nvPicPr>
            <p:blipFill rotWithShape="1">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t="-2980" r="68242" b="-17924"/>
              <a:stretch/>
            </p:blipFill>
            <p:spPr bwMode="auto">
              <a:xfrm>
                <a:off x="5729982" y="3197002"/>
                <a:ext cx="732036" cy="437617"/>
              </a:xfrm>
              <a:prstGeom prst="rect">
                <a:avLst/>
              </a:prstGeom>
              <a:noFill/>
              <a:ln>
                <a:noFill/>
              </a:ln>
            </p:spPr>
          </p:pic>
        </p:grpSp>
      </p:grpSp>
    </p:spTree>
    <p:extLst>
      <p:ext uri="{BB962C8B-B14F-4D97-AF65-F5344CB8AC3E}">
        <p14:creationId xmlns:p14="http://schemas.microsoft.com/office/powerpoint/2010/main" val="1972464806"/>
      </p:ext>
    </p:extLst>
  </p:cSld>
  <p:clrMapOvr>
    <a:overrideClrMapping bg1="lt1" tx1="dk1" bg2="lt2" tx2="dk2" accent1="accent1" accent2="accent2" accent3="accent3" accent4="accent4" accent5="accent5" accent6="accent6" hlink="hlink" folHlink="folHlink"/>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232358388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404340754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ull_Width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AF0183-137C-0240-A849-C7500AF6AFBE}"/>
              </a:ext>
            </a:extLst>
          </p:cNvPr>
          <p:cNvSpPr>
            <a:spLocks noGrp="1"/>
          </p:cNvSpPr>
          <p:nvPr>
            <p:ph type="body" sz="quarter" idx="18" hasCustomPrompt="1"/>
          </p:nvPr>
        </p:nvSpPr>
        <p:spPr>
          <a:xfrm>
            <a:off x="360000" y="1080000"/>
            <a:ext cx="11510008"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108000" tIns="45720" rIns="90000" bIns="45720" rtlCol="0" anchor="t" anchorCtr="0">
            <a:normAutofit/>
          </a:bodyPr>
          <a:lstStyle>
            <a:lvl1pPr marL="342900" indent="-342900">
              <a:buFont typeface="Arial" panose="020B0604020202020204" pitchFamily="34" charset="0"/>
              <a:buChar char="•"/>
              <a:defRPr lang="en-GB" sz="1500" dirty="0">
                <a:solidFill>
                  <a:schemeClr val="tx1"/>
                </a:solidFill>
              </a:defRPr>
            </a:lvl1pPr>
            <a:lvl2pPr>
              <a:defRPr lang="en-GB" sz="1500" dirty="0" smtClean="0"/>
            </a:lvl2pPr>
            <a:lvl3pPr>
              <a:defRPr lang="en-GB" sz="1500" dirty="0" smtClean="0"/>
            </a:lvl3pPr>
            <a:lvl4pPr>
              <a:defRPr lang="en-GB" sz="1500" dirty="0" smtClean="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6" name="Title Placeholder 2">
            <a:extLst>
              <a:ext uri="{FF2B5EF4-FFF2-40B4-BE49-F238E27FC236}">
                <a16:creationId xmlns:a16="http://schemas.microsoft.com/office/drawing/2014/main" id="{B2840450-2944-8D42-AF64-5D110D3CD9CF}"/>
              </a:ext>
            </a:extLst>
          </p:cNvPr>
          <p:cNvSpPr>
            <a:spLocks noGrp="1"/>
          </p:cNvSpPr>
          <p:nvPr>
            <p:ph type="title" hasCustomPrompt="1"/>
          </p:nvPr>
        </p:nvSpPr>
        <p:spPr>
          <a:xfrm>
            <a:off x="360000" y="360002"/>
            <a:ext cx="11510008" cy="492443"/>
          </a:xfrm>
          <a:prstGeom prst="rect">
            <a:avLst/>
          </a:prstGeom>
        </p:spPr>
        <p:txBody>
          <a:bodyPr vert="horz" lIns="0" tIns="0" rIns="0" bIns="0" rtlCol="0" anchor="t" anchorCtr="0">
            <a:normAutofit/>
          </a:bodyPr>
          <a:lstStyle/>
          <a:p>
            <a:r>
              <a:rPr lang="en-US" dirty="0"/>
              <a:t>TITLE</a:t>
            </a:r>
            <a:endParaRPr lang="en-GB" dirty="0"/>
          </a:p>
        </p:txBody>
      </p:sp>
      <p:sp>
        <p:nvSpPr>
          <p:cNvPr id="2" name="Slide Number Placeholder 1">
            <a:extLst>
              <a:ext uri="{FF2B5EF4-FFF2-40B4-BE49-F238E27FC236}">
                <a16:creationId xmlns:a16="http://schemas.microsoft.com/office/drawing/2014/main" id="{47C8DEEE-6B2C-884B-907C-0BC6929126E9}"/>
              </a:ext>
            </a:extLst>
          </p:cNvPr>
          <p:cNvSpPr>
            <a:spLocks noGrp="1"/>
          </p:cNvSpPr>
          <p:nvPr>
            <p:ph type="sldNum" sz="quarter" idx="19"/>
          </p:nvPr>
        </p:nvSpPr>
        <p:spPr/>
        <p:txBody>
          <a:bodyPr/>
          <a:lstStyle/>
          <a:p>
            <a:fld id="{28A3D32B-9EE4-634E-8394-5B7C42BAEC12}" type="slidenum">
              <a:rPr lang="en-US" smtClean="0"/>
              <a:t>‹#›</a:t>
            </a:fld>
            <a:endParaRPr lang="en-US"/>
          </a:p>
        </p:txBody>
      </p:sp>
    </p:spTree>
    <p:extLst>
      <p:ext uri="{BB962C8B-B14F-4D97-AF65-F5344CB8AC3E}">
        <p14:creationId xmlns:p14="http://schemas.microsoft.com/office/powerpoint/2010/main" val="4137223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303447841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215660309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255611146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307555466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el und Inhalt">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a:extLst>
              <a:ext uri="{28A0092B-C50C-407E-A947-70E740481C1C}">
                <a14:useLocalDpi xmlns:a14="http://schemas.microsoft.com/office/drawing/2010/main" val="0"/>
              </a:ext>
            </a:extLst>
          </a:blip>
          <a:srcRect l="4844"/>
          <a:stretch/>
        </p:blipFill>
        <p:spPr>
          <a:xfrm>
            <a:off x="279749" y="6157666"/>
            <a:ext cx="1555335" cy="615903"/>
          </a:xfrm>
          <a:prstGeom prst="rect">
            <a:avLst/>
          </a:prstGeom>
        </p:spPr>
      </p:pic>
      <p:sp>
        <p:nvSpPr>
          <p:cNvPr id="6" name="Titel 5"/>
          <p:cNvSpPr>
            <a:spLocks noGrp="1"/>
          </p:cNvSpPr>
          <p:nvPr>
            <p:ph type="title"/>
          </p:nvPr>
        </p:nvSpPr>
        <p:spPr/>
        <p:txBody>
          <a:bodyPr/>
          <a:lstStyle/>
          <a:p>
            <a:r>
              <a:rPr lang="de-DE" dirty="0"/>
              <a:t>Titelmasterformat durch Klicken bearbeiten</a:t>
            </a:r>
            <a:endParaRPr lang="en-US" dirty="0"/>
          </a:p>
        </p:txBody>
      </p:sp>
      <p:sp>
        <p:nvSpPr>
          <p:cNvPr id="5" name="Inhaltsplatzhalter 2"/>
          <p:cNvSpPr>
            <a:spLocks noGrp="1"/>
          </p:cNvSpPr>
          <p:nvPr>
            <p:ph idx="10"/>
          </p:nvPr>
        </p:nvSpPr>
        <p:spPr>
          <a:xfrm>
            <a:off x="778933" y="785285"/>
            <a:ext cx="10727267" cy="4720167"/>
          </a:xfrm>
          <a:prstGeom prst="rect">
            <a:avLst/>
          </a:prstGeom>
        </p:spPr>
        <p:txBody>
          <a:bodyPr lIns="0" tIns="0" rIns="0" bIns="0"/>
          <a:lstStyle>
            <a:lvl1pPr marL="0" indent="0">
              <a:spcBef>
                <a:spcPts val="0"/>
              </a:spcBef>
              <a:spcAft>
                <a:spcPts val="338"/>
              </a:spcAft>
              <a:buClr>
                <a:srgbClr val="00539F"/>
              </a:buClr>
              <a:buSzPct val="75000"/>
              <a:buFont typeface="Arial" panose="020B0604020202020204" pitchFamily="34" charset="0"/>
              <a:buNone/>
              <a:defRPr sz="1650"/>
            </a:lvl1pPr>
            <a:lvl2pPr marL="323850" indent="-161925">
              <a:spcBef>
                <a:spcPts val="0"/>
              </a:spcBef>
              <a:spcAft>
                <a:spcPts val="300"/>
              </a:spcAft>
              <a:buClr>
                <a:schemeClr val="accent2"/>
              </a:buClr>
              <a:buSzPct val="75000"/>
              <a:buFont typeface="Arial" panose="020B0604020202020204" pitchFamily="34" charset="0"/>
              <a:buChar char="►"/>
              <a:defRPr sz="1500"/>
            </a:lvl2pPr>
            <a:lvl3pPr marL="485775" indent="-161925">
              <a:spcBef>
                <a:spcPts val="0"/>
              </a:spcBef>
              <a:spcAft>
                <a:spcPts val="263"/>
              </a:spcAft>
              <a:buClr>
                <a:srgbClr val="00539F"/>
              </a:buClr>
              <a:buSzPct val="100000"/>
              <a:buFont typeface="Arial" panose="020B0604020202020204" pitchFamily="34" charset="0"/>
              <a:buChar char="•"/>
              <a:defRPr sz="1350"/>
            </a:lvl3pPr>
            <a:lvl4pPr marL="647700" indent="-161925">
              <a:spcBef>
                <a:spcPts val="0"/>
              </a:spcBef>
              <a:spcAft>
                <a:spcPts val="225"/>
              </a:spcAft>
              <a:buClr>
                <a:srgbClr val="0038A8"/>
              </a:buClr>
              <a:buSzPct val="75000"/>
              <a:buFont typeface="Arial" panose="020B0604020202020204" pitchFamily="34" charset="0"/>
              <a:buChar char="►"/>
              <a:defRPr sz="1200"/>
            </a:lvl4pPr>
            <a:lvl5pPr marL="810000" indent="-161925">
              <a:spcBef>
                <a:spcPts val="0"/>
              </a:spcBef>
              <a:spcAft>
                <a:spcPts val="188"/>
              </a:spcAft>
              <a:buClr>
                <a:srgbClr val="0038A8"/>
              </a:buClr>
              <a:buSzPct val="75000"/>
              <a:buFont typeface="Arial" panose="020B0604020202020204" pitchFamily="34" charset="0"/>
              <a:buChar char="►"/>
              <a:defRPr sz="750"/>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79178951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110500088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defRPr>
            </a:lvl1pPr>
          </a:lstStyle>
          <a:p>
            <a:r>
              <a:rPr lang="de-DE" dirty="0"/>
              <a:t>Titelmasterformat durch Klicken bearbeiten</a:t>
            </a:r>
          </a:p>
        </p:txBody>
      </p:sp>
    </p:spTree>
    <p:extLst>
      <p:ext uri="{BB962C8B-B14F-4D97-AF65-F5344CB8AC3E}">
        <p14:creationId xmlns:p14="http://schemas.microsoft.com/office/powerpoint/2010/main" val="51872516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a:extLst>
              <a:ext uri="{28A0092B-C50C-407E-A947-70E740481C1C}">
                <a14:useLocalDpi xmlns:a14="http://schemas.microsoft.com/office/drawing/2010/main" val="0"/>
              </a:ext>
            </a:extLst>
          </a:blip>
          <a:srcRect l="4844"/>
          <a:stretch/>
        </p:blipFill>
        <p:spPr>
          <a:xfrm>
            <a:off x="279757" y="6157665"/>
            <a:ext cx="1555332" cy="615900"/>
          </a:xfrm>
          <a:prstGeom prst="rect">
            <a:avLst/>
          </a:prstGeom>
        </p:spPr>
      </p:pic>
      <p:sp>
        <p:nvSpPr>
          <p:cNvPr id="6" name="Titel 5"/>
          <p:cNvSpPr>
            <a:spLocks noGrp="1"/>
          </p:cNvSpPr>
          <p:nvPr>
            <p:ph type="title"/>
          </p:nvPr>
        </p:nvSpPr>
        <p:spPr/>
        <p:txBody>
          <a:bodyPr/>
          <a:lstStyle/>
          <a:p>
            <a:r>
              <a:rPr lang="de-DE" dirty="0"/>
              <a:t>Titelmasterformat durch Klicken bearbeiten</a:t>
            </a:r>
            <a:endParaRPr lang="en-US" dirty="0"/>
          </a:p>
        </p:txBody>
      </p:sp>
      <p:sp>
        <p:nvSpPr>
          <p:cNvPr id="5" name="Inhaltsplatzhalter 2"/>
          <p:cNvSpPr>
            <a:spLocks noGrp="1"/>
          </p:cNvSpPr>
          <p:nvPr>
            <p:ph idx="10"/>
          </p:nvPr>
        </p:nvSpPr>
        <p:spPr>
          <a:xfrm>
            <a:off x="778933" y="785280"/>
            <a:ext cx="10727267" cy="4720170"/>
          </a:xfrm>
          <a:prstGeom prst="rect">
            <a:avLst/>
          </a:prstGeom>
        </p:spPr>
        <p:txBody>
          <a:bodyPr lIns="0" tIns="0" rIns="0" bIns="0"/>
          <a:lstStyle>
            <a:lvl1pPr marL="0" indent="0">
              <a:spcBef>
                <a:spcPts val="0"/>
              </a:spcBef>
              <a:spcAft>
                <a:spcPts val="422"/>
              </a:spcAft>
              <a:buClr>
                <a:srgbClr val="00539F"/>
              </a:buClr>
              <a:buSzPct val="75000"/>
              <a:buFont typeface="Arial" panose="020B0604020202020204" pitchFamily="34" charset="0"/>
              <a:buNone/>
              <a:defRPr sz="2059"/>
            </a:lvl1pPr>
            <a:lvl2pPr marL="404335" indent="-202168">
              <a:spcBef>
                <a:spcPts val="0"/>
              </a:spcBef>
              <a:spcAft>
                <a:spcPts val="371"/>
              </a:spcAft>
              <a:buClr>
                <a:schemeClr val="accent2"/>
              </a:buClr>
              <a:buSzPct val="75000"/>
              <a:buFont typeface="Arial" panose="020B0604020202020204" pitchFamily="34" charset="0"/>
              <a:buChar char="►"/>
              <a:defRPr sz="1873"/>
            </a:lvl2pPr>
            <a:lvl3pPr marL="606503" indent="-202168">
              <a:spcBef>
                <a:spcPts val="0"/>
              </a:spcBef>
              <a:spcAft>
                <a:spcPts val="326"/>
              </a:spcAft>
              <a:buClr>
                <a:srgbClr val="00539F"/>
              </a:buClr>
              <a:buSzPct val="100000"/>
              <a:buFont typeface="Arial" panose="020B0604020202020204" pitchFamily="34" charset="0"/>
              <a:buChar char="•"/>
              <a:defRPr sz="1688"/>
            </a:lvl3pPr>
            <a:lvl4pPr marL="808676" indent="-202168">
              <a:spcBef>
                <a:spcPts val="0"/>
              </a:spcBef>
              <a:spcAft>
                <a:spcPts val="281"/>
              </a:spcAft>
              <a:buClr>
                <a:srgbClr val="0038A8"/>
              </a:buClr>
              <a:buSzPct val="75000"/>
              <a:buFont typeface="Arial" panose="020B0604020202020204" pitchFamily="34" charset="0"/>
              <a:buChar char="►"/>
              <a:defRPr sz="1496"/>
            </a:lvl4pPr>
            <a:lvl5pPr marL="1011316" indent="-202168">
              <a:spcBef>
                <a:spcPts val="0"/>
              </a:spcBef>
              <a:spcAft>
                <a:spcPts val="237"/>
              </a:spcAft>
              <a:buClr>
                <a:srgbClr val="0038A8"/>
              </a:buClr>
              <a:buSzPct val="75000"/>
              <a:buFont typeface="Arial" panose="020B0604020202020204" pitchFamily="34" charset="0"/>
              <a:buChar char="►"/>
              <a:defRPr sz="934"/>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p:txBody>
      </p:sp>
    </p:spTree>
    <p:extLst>
      <p:ext uri="{BB962C8B-B14F-4D97-AF65-F5344CB8AC3E}">
        <p14:creationId xmlns:p14="http://schemas.microsoft.com/office/powerpoint/2010/main" val="327963061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8" y="4406911"/>
            <a:ext cx="10363203" cy="1362075"/>
          </a:xfrm>
        </p:spPr>
        <p:txBody>
          <a:bodyPr anchor="t"/>
          <a:lstStyle>
            <a:lvl1pPr algn="l">
              <a:defRPr sz="3746" b="1" cap="all"/>
            </a:lvl1pPr>
          </a:lstStyle>
          <a:p>
            <a:r>
              <a:rPr lang="de-DE" dirty="0"/>
              <a:t>Titelmasterformat durch Klicken bearbeiten</a:t>
            </a:r>
          </a:p>
        </p:txBody>
      </p:sp>
      <p:sp>
        <p:nvSpPr>
          <p:cNvPr id="3" name="Textplatzhalter 2"/>
          <p:cNvSpPr>
            <a:spLocks noGrp="1"/>
          </p:cNvSpPr>
          <p:nvPr>
            <p:ph type="body" idx="1"/>
          </p:nvPr>
        </p:nvSpPr>
        <p:spPr>
          <a:xfrm>
            <a:off x="963088" y="2906727"/>
            <a:ext cx="10363203" cy="1500187"/>
          </a:xfrm>
          <a:prstGeom prst="rect">
            <a:avLst/>
          </a:prstGeom>
        </p:spPr>
        <p:txBody>
          <a:bodyPr anchor="b"/>
          <a:lstStyle>
            <a:lvl1pPr marL="0" indent="0">
              <a:buNone/>
              <a:defRPr sz="1873"/>
            </a:lvl1pPr>
            <a:lvl2pPr marL="428118" indent="0">
              <a:buNone/>
              <a:defRPr sz="1688"/>
            </a:lvl2pPr>
            <a:lvl3pPr marL="856243" indent="0">
              <a:buNone/>
              <a:defRPr sz="1496"/>
            </a:lvl3pPr>
            <a:lvl4pPr marL="1284361" indent="0">
              <a:buNone/>
              <a:defRPr sz="1311"/>
            </a:lvl4pPr>
            <a:lvl5pPr marL="1712491" indent="0">
              <a:buNone/>
              <a:defRPr sz="1311"/>
            </a:lvl5pPr>
            <a:lvl6pPr marL="2140603" indent="0">
              <a:buNone/>
              <a:defRPr sz="1311"/>
            </a:lvl6pPr>
            <a:lvl7pPr marL="2568722" indent="0">
              <a:buNone/>
              <a:defRPr sz="1311"/>
            </a:lvl7pPr>
            <a:lvl8pPr marL="2996846" indent="0">
              <a:buNone/>
              <a:defRPr sz="1311"/>
            </a:lvl8pPr>
            <a:lvl9pPr marL="3424965" indent="0">
              <a:buNone/>
              <a:defRPr sz="1311"/>
            </a:lvl9pPr>
          </a:lstStyle>
          <a:p>
            <a:pPr lvl="0"/>
            <a:r>
              <a:rPr lang="de-DE"/>
              <a:t>Textmasterformat bearbeiten</a:t>
            </a:r>
          </a:p>
        </p:txBody>
      </p:sp>
    </p:spTree>
    <p:extLst>
      <p:ext uri="{BB962C8B-B14F-4D97-AF65-F5344CB8AC3E}">
        <p14:creationId xmlns:p14="http://schemas.microsoft.com/office/powerpoint/2010/main" val="39852065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6" name="Inhaltsplatzhalter 2"/>
          <p:cNvSpPr>
            <a:spLocks noGrp="1"/>
          </p:cNvSpPr>
          <p:nvPr>
            <p:ph idx="10"/>
          </p:nvPr>
        </p:nvSpPr>
        <p:spPr>
          <a:xfrm>
            <a:off x="778942" y="692179"/>
            <a:ext cx="5209116" cy="5473703"/>
          </a:xfrm>
          <a:prstGeom prst="rect">
            <a:avLst/>
          </a:prstGeom>
          <a:ln>
            <a:noFill/>
          </a:ln>
        </p:spPr>
        <p:txBody>
          <a:bodyPr lIns="0" tIns="0" rIns="0" bIns="0"/>
          <a:lstStyle>
            <a:lvl1pPr marL="202168" indent="-202168">
              <a:spcBef>
                <a:spcPts val="0"/>
              </a:spcBef>
              <a:spcAft>
                <a:spcPts val="422"/>
              </a:spcAft>
              <a:buClr>
                <a:srgbClr val="00539F"/>
              </a:buClr>
              <a:buSzPct val="75000"/>
              <a:buFont typeface="Arial" panose="020B0604020202020204" pitchFamily="34" charset="0"/>
              <a:buChar char="►"/>
              <a:defRPr sz="2059"/>
            </a:lvl1pPr>
            <a:lvl2pPr marL="404335" indent="-202168">
              <a:spcBef>
                <a:spcPts val="0"/>
              </a:spcBef>
              <a:spcAft>
                <a:spcPts val="371"/>
              </a:spcAft>
              <a:buClr>
                <a:srgbClr val="00539F"/>
              </a:buClr>
              <a:buSzPct val="100000"/>
              <a:buFont typeface="Wingdings" panose="05000000000000000000" pitchFamily="2" charset="2"/>
              <a:buChar char="§"/>
              <a:defRPr sz="1873"/>
            </a:lvl2pPr>
            <a:lvl3pPr marL="606503" indent="-202168">
              <a:spcBef>
                <a:spcPts val="0"/>
              </a:spcBef>
              <a:spcAft>
                <a:spcPts val="326"/>
              </a:spcAft>
              <a:buClr>
                <a:srgbClr val="00539F"/>
              </a:buClr>
              <a:buSzPct val="100000"/>
              <a:buFont typeface="Arial" panose="020B0604020202020204" pitchFamily="34" charset="0"/>
              <a:buChar char="»"/>
              <a:defRPr sz="1688"/>
            </a:lvl3pPr>
            <a:lvl4pPr marL="808676" indent="-202168">
              <a:spcBef>
                <a:spcPts val="0"/>
              </a:spcBef>
              <a:spcAft>
                <a:spcPts val="281"/>
              </a:spcAft>
              <a:buClr>
                <a:srgbClr val="0038A8"/>
              </a:buClr>
              <a:buSzPct val="75000"/>
              <a:buFont typeface="Arial" panose="020B0604020202020204" pitchFamily="34" charset="0"/>
              <a:buChar char="►"/>
              <a:defRPr sz="1125"/>
            </a:lvl4pPr>
            <a:lvl5pPr marL="1011316" indent="-202168">
              <a:spcBef>
                <a:spcPts val="0"/>
              </a:spcBef>
              <a:spcAft>
                <a:spcPts val="237"/>
              </a:spcAft>
              <a:buClr>
                <a:srgbClr val="0038A8"/>
              </a:buClr>
              <a:buSzPct val="75000"/>
              <a:buFont typeface="Arial" panose="020B0604020202020204" pitchFamily="34" charset="0"/>
              <a:buChar char="►"/>
              <a:defRPr sz="934"/>
            </a:lvl5pPr>
          </a:lstStyle>
          <a:p>
            <a:pPr lvl="0"/>
            <a:r>
              <a:rPr lang="de-DE" dirty="0"/>
              <a:t>Formatvorlagen des Textmasters bearbeiten</a:t>
            </a:r>
          </a:p>
          <a:p>
            <a:pPr lvl="1"/>
            <a:r>
              <a:rPr lang="de-DE" dirty="0"/>
              <a:t>Zweite Ebene</a:t>
            </a:r>
          </a:p>
          <a:p>
            <a:pPr lvl="2"/>
            <a:r>
              <a:rPr lang="de-DE" dirty="0"/>
              <a:t>Dritte Ebene</a:t>
            </a:r>
          </a:p>
        </p:txBody>
      </p:sp>
      <p:sp>
        <p:nvSpPr>
          <p:cNvPr id="7" name="Inhaltsplatzhalter 2"/>
          <p:cNvSpPr>
            <a:spLocks noGrp="1"/>
          </p:cNvSpPr>
          <p:nvPr>
            <p:ph idx="11"/>
          </p:nvPr>
        </p:nvSpPr>
        <p:spPr>
          <a:xfrm>
            <a:off x="6203955" y="692179"/>
            <a:ext cx="5209116" cy="5473703"/>
          </a:xfrm>
          <a:prstGeom prst="rect">
            <a:avLst/>
          </a:prstGeom>
          <a:ln>
            <a:noFill/>
          </a:ln>
        </p:spPr>
        <p:txBody>
          <a:bodyPr lIns="0" tIns="0" rIns="0" bIns="0"/>
          <a:lstStyle>
            <a:lvl1pPr marL="202168" indent="-202168">
              <a:spcBef>
                <a:spcPts val="0"/>
              </a:spcBef>
              <a:spcAft>
                <a:spcPts val="422"/>
              </a:spcAft>
              <a:buClr>
                <a:srgbClr val="00539F"/>
              </a:buClr>
              <a:buSzPct val="75000"/>
              <a:buFont typeface="Arial" panose="020B0604020202020204" pitchFamily="34" charset="0"/>
              <a:buChar char="►"/>
              <a:defRPr sz="2059"/>
            </a:lvl1pPr>
            <a:lvl2pPr marL="404335" indent="-202168">
              <a:spcBef>
                <a:spcPts val="0"/>
              </a:spcBef>
              <a:spcAft>
                <a:spcPts val="371"/>
              </a:spcAft>
              <a:buClr>
                <a:srgbClr val="00539F"/>
              </a:buClr>
              <a:buSzPct val="100000"/>
              <a:buFont typeface="Wingdings" panose="05000000000000000000" pitchFamily="2" charset="2"/>
              <a:buChar char="§"/>
              <a:defRPr sz="1873"/>
            </a:lvl2pPr>
            <a:lvl3pPr marL="606503" indent="-202168">
              <a:spcBef>
                <a:spcPts val="0"/>
              </a:spcBef>
              <a:spcAft>
                <a:spcPts val="326"/>
              </a:spcAft>
              <a:buClr>
                <a:srgbClr val="00539F"/>
              </a:buClr>
              <a:buSzPct val="100000"/>
              <a:buFont typeface="Arial" panose="020B0604020202020204" pitchFamily="34" charset="0"/>
              <a:buChar char="»"/>
              <a:defRPr sz="1688"/>
            </a:lvl3pPr>
            <a:lvl4pPr marL="808676" indent="-202168">
              <a:spcBef>
                <a:spcPts val="0"/>
              </a:spcBef>
              <a:spcAft>
                <a:spcPts val="281"/>
              </a:spcAft>
              <a:buClr>
                <a:srgbClr val="0038A8"/>
              </a:buClr>
              <a:buSzPct val="75000"/>
              <a:buFont typeface="Arial" panose="020B0604020202020204" pitchFamily="34" charset="0"/>
              <a:buChar char="►"/>
              <a:defRPr sz="1125"/>
            </a:lvl4pPr>
            <a:lvl5pPr marL="1011316" indent="-202168">
              <a:spcBef>
                <a:spcPts val="0"/>
              </a:spcBef>
              <a:spcAft>
                <a:spcPts val="237"/>
              </a:spcAft>
              <a:buClr>
                <a:srgbClr val="0038A8"/>
              </a:buClr>
              <a:buSzPct val="75000"/>
              <a:buFont typeface="Arial" panose="020B0604020202020204" pitchFamily="34" charset="0"/>
              <a:buChar char="►"/>
              <a:defRPr sz="934"/>
            </a:lvl5pPr>
          </a:lstStyle>
          <a:p>
            <a:pPr lvl="0"/>
            <a:r>
              <a:rPr lang="de-DE" dirty="0"/>
              <a:t>Formatvorlagen des Textmasters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385017077"/>
      </p:ext>
    </p:extLst>
  </p:cSld>
  <p:clrMapOvr>
    <a:masterClrMapping/>
  </p:clrMapOvr>
  <p:transition spd="med"/>
  <p:extLst>
    <p:ext uri="{DCECCB84-F9BA-43D5-87BE-67443E8EF086}">
      <p15:sldGuideLst xmlns:p15="http://schemas.microsoft.com/office/powerpoint/2012/main">
        <p15:guide id="1" pos="3840" userDrawn="1">
          <p15:clr>
            <a:srgbClr val="FBAE40"/>
          </p15:clr>
        </p15:guide>
        <p15:guide id="2" pos="3909" userDrawn="1">
          <p15:clr>
            <a:srgbClr val="FBAE40"/>
          </p15:clr>
        </p15:guide>
        <p15:guide id="3" pos="377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94580489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66296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9" y="552477"/>
            <a:ext cx="4011081" cy="882652"/>
          </a:xfrm>
        </p:spPr>
        <p:txBody>
          <a:bodyPr/>
          <a:lstStyle>
            <a:lvl1pPr algn="l">
              <a:defRPr sz="1873" b="1"/>
            </a:lvl1pPr>
          </a:lstStyle>
          <a:p>
            <a:r>
              <a:rPr lang="de-DE"/>
              <a:t>Titelmasterformat durch Klicken bearbeiten</a:t>
            </a:r>
          </a:p>
        </p:txBody>
      </p:sp>
      <p:sp>
        <p:nvSpPr>
          <p:cNvPr id="4" name="Textplatzhalter 3"/>
          <p:cNvSpPr>
            <a:spLocks noGrp="1"/>
          </p:cNvSpPr>
          <p:nvPr>
            <p:ph type="body" sz="half" idx="2"/>
          </p:nvPr>
        </p:nvSpPr>
        <p:spPr>
          <a:xfrm>
            <a:off x="609609" y="1435139"/>
            <a:ext cx="4011081" cy="4691063"/>
          </a:xfrm>
          <a:prstGeom prst="rect">
            <a:avLst/>
          </a:prstGeom>
        </p:spPr>
        <p:txBody>
          <a:bodyPr/>
          <a:lstStyle>
            <a:lvl1pPr marL="0" indent="0">
              <a:buNone/>
              <a:defRPr sz="1311"/>
            </a:lvl1pPr>
            <a:lvl2pPr marL="428118" indent="0">
              <a:buNone/>
              <a:defRPr sz="1125"/>
            </a:lvl2pPr>
            <a:lvl3pPr marL="856243" indent="0">
              <a:buNone/>
              <a:defRPr sz="934"/>
            </a:lvl3pPr>
            <a:lvl4pPr marL="1284361" indent="0">
              <a:buNone/>
              <a:defRPr sz="844"/>
            </a:lvl4pPr>
            <a:lvl5pPr marL="1712491" indent="0">
              <a:buNone/>
              <a:defRPr sz="844"/>
            </a:lvl5pPr>
            <a:lvl6pPr marL="2140603" indent="0">
              <a:buNone/>
              <a:defRPr sz="844"/>
            </a:lvl6pPr>
            <a:lvl7pPr marL="2568722" indent="0">
              <a:buNone/>
              <a:defRPr sz="844"/>
            </a:lvl7pPr>
            <a:lvl8pPr marL="2996846" indent="0">
              <a:buNone/>
              <a:defRPr sz="844"/>
            </a:lvl8pPr>
            <a:lvl9pPr marL="3424965" indent="0">
              <a:buNone/>
              <a:defRPr sz="844"/>
            </a:lvl9pPr>
          </a:lstStyle>
          <a:p>
            <a:pPr lvl="0"/>
            <a:r>
              <a:rPr lang="de-DE"/>
              <a:t>Textmasterformat bearbeiten</a:t>
            </a:r>
          </a:p>
        </p:txBody>
      </p:sp>
    </p:spTree>
    <p:extLst>
      <p:ext uri="{BB962C8B-B14F-4D97-AF65-F5344CB8AC3E}">
        <p14:creationId xmlns:p14="http://schemas.microsoft.com/office/powerpoint/2010/main" val="28109143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23" y="4800634"/>
            <a:ext cx="7315200" cy="566738"/>
          </a:xfrm>
        </p:spPr>
        <p:txBody>
          <a:bodyPr/>
          <a:lstStyle>
            <a:lvl1pPr algn="l">
              <a:defRPr sz="1873" b="1"/>
            </a:lvl1pPr>
          </a:lstStyle>
          <a:p>
            <a:r>
              <a:rPr lang="de-DE" dirty="0"/>
              <a:t>Titelmasterformat durch Klicken bearbeiten</a:t>
            </a:r>
          </a:p>
        </p:txBody>
      </p:sp>
      <p:sp>
        <p:nvSpPr>
          <p:cNvPr id="3" name="Bildplatzhalter 2"/>
          <p:cNvSpPr>
            <a:spLocks noGrp="1"/>
          </p:cNvSpPr>
          <p:nvPr>
            <p:ph type="pic" idx="1"/>
          </p:nvPr>
        </p:nvSpPr>
        <p:spPr>
          <a:xfrm>
            <a:off x="2389723" y="612774"/>
            <a:ext cx="7315200" cy="4114800"/>
          </a:xfrm>
          <a:prstGeom prst="rect">
            <a:avLst/>
          </a:prstGeom>
        </p:spPr>
        <p:txBody>
          <a:bodyPr/>
          <a:lstStyle>
            <a:lvl1pPr marL="0" indent="0">
              <a:buNone/>
              <a:defRPr sz="2998"/>
            </a:lvl1pPr>
            <a:lvl2pPr marL="428118" indent="0">
              <a:buNone/>
              <a:defRPr sz="2621"/>
            </a:lvl2pPr>
            <a:lvl3pPr marL="856243" indent="0">
              <a:buNone/>
              <a:defRPr sz="2245"/>
            </a:lvl3pPr>
            <a:lvl4pPr marL="1284361" indent="0">
              <a:buNone/>
              <a:defRPr sz="1873"/>
            </a:lvl4pPr>
            <a:lvl5pPr marL="1712491" indent="0">
              <a:buNone/>
              <a:defRPr sz="1873"/>
            </a:lvl5pPr>
            <a:lvl6pPr marL="2140603" indent="0">
              <a:buNone/>
              <a:defRPr sz="1873"/>
            </a:lvl6pPr>
            <a:lvl7pPr marL="2568722" indent="0">
              <a:buNone/>
              <a:defRPr sz="1873"/>
            </a:lvl7pPr>
            <a:lvl8pPr marL="2996846" indent="0">
              <a:buNone/>
              <a:defRPr sz="1873"/>
            </a:lvl8pPr>
            <a:lvl9pPr marL="3424965" indent="0">
              <a:buNone/>
              <a:defRPr sz="1873"/>
            </a:lvl9pPr>
          </a:lstStyle>
          <a:p>
            <a:pPr lvl="0"/>
            <a:endParaRPr lang="de-DE" noProof="0"/>
          </a:p>
        </p:txBody>
      </p:sp>
      <p:sp>
        <p:nvSpPr>
          <p:cNvPr id="4" name="Textplatzhalter 3"/>
          <p:cNvSpPr>
            <a:spLocks noGrp="1"/>
          </p:cNvSpPr>
          <p:nvPr>
            <p:ph type="body" sz="half" idx="2"/>
          </p:nvPr>
        </p:nvSpPr>
        <p:spPr>
          <a:xfrm>
            <a:off x="2389723" y="5367356"/>
            <a:ext cx="7315200" cy="804862"/>
          </a:xfrm>
          <a:prstGeom prst="rect">
            <a:avLst/>
          </a:prstGeom>
        </p:spPr>
        <p:txBody>
          <a:bodyPr/>
          <a:lstStyle>
            <a:lvl1pPr marL="0" indent="0">
              <a:buNone/>
              <a:defRPr sz="1311"/>
            </a:lvl1pPr>
            <a:lvl2pPr marL="428118" indent="0">
              <a:buNone/>
              <a:defRPr sz="1125"/>
            </a:lvl2pPr>
            <a:lvl3pPr marL="856243" indent="0">
              <a:buNone/>
              <a:defRPr sz="934"/>
            </a:lvl3pPr>
            <a:lvl4pPr marL="1284361" indent="0">
              <a:buNone/>
              <a:defRPr sz="844"/>
            </a:lvl4pPr>
            <a:lvl5pPr marL="1712491" indent="0">
              <a:buNone/>
              <a:defRPr sz="844"/>
            </a:lvl5pPr>
            <a:lvl6pPr marL="2140603" indent="0">
              <a:buNone/>
              <a:defRPr sz="844"/>
            </a:lvl6pPr>
            <a:lvl7pPr marL="2568722" indent="0">
              <a:buNone/>
              <a:defRPr sz="844"/>
            </a:lvl7pPr>
            <a:lvl8pPr marL="2996846" indent="0">
              <a:buNone/>
              <a:defRPr sz="844"/>
            </a:lvl8pPr>
            <a:lvl9pPr marL="3424965" indent="0">
              <a:buNone/>
              <a:defRPr sz="844"/>
            </a:lvl9pPr>
          </a:lstStyle>
          <a:p>
            <a:pPr lvl="0"/>
            <a:r>
              <a:rPr lang="de-DE"/>
              <a:t>Textmasterformat bearbeiten</a:t>
            </a:r>
          </a:p>
        </p:txBody>
      </p:sp>
    </p:spTree>
    <p:extLst>
      <p:ext uri="{BB962C8B-B14F-4D97-AF65-F5344CB8AC3E}">
        <p14:creationId xmlns:p14="http://schemas.microsoft.com/office/powerpoint/2010/main" val="209736332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invGray">
      <p:bgPr>
        <a:solidFill>
          <a:srgbClr val="FFFFFF"/>
        </a:solidFill>
        <a:effectLst/>
      </p:bgPr>
    </p:bg>
    <p:spTree>
      <p:nvGrpSpPr>
        <p:cNvPr id="1" name=""/>
        <p:cNvGrpSpPr/>
        <p:nvPr/>
      </p:nvGrpSpPr>
      <p:grpSpPr>
        <a:xfrm>
          <a:off x="0" y="0"/>
          <a:ext cx="0" cy="0"/>
          <a:chOff x="0" y="0"/>
          <a:chExt cx="0" cy="0"/>
        </a:xfrm>
      </p:grpSpPr>
      <p:sp>
        <p:nvSpPr>
          <p:cNvPr id="1026" name="Rectangle 15"/>
          <p:cNvSpPr>
            <a:spLocks noChangeArrowheads="1"/>
          </p:cNvSpPr>
          <p:nvPr userDrawn="1"/>
        </p:nvSpPr>
        <p:spPr bwMode="auto">
          <a:xfrm>
            <a:off x="119076" y="95251"/>
            <a:ext cx="11968161" cy="381000"/>
          </a:xfrm>
          <a:prstGeom prst="rect">
            <a:avLst/>
          </a:prstGeom>
          <a:solidFill>
            <a:srgbClr val="8BB8E5"/>
          </a:solidFill>
          <a:ln>
            <a:noFill/>
          </a:ln>
          <a:effectLst/>
        </p:spPr>
        <p:txBody>
          <a:bodyPr wrap="none" anchor="ctr"/>
          <a:lstStyle/>
          <a:p>
            <a:endParaRPr lang="de-DE" sz="2245"/>
          </a:p>
        </p:txBody>
      </p:sp>
      <p:sp>
        <p:nvSpPr>
          <p:cNvPr id="1028" name="Freeform 17"/>
          <p:cNvSpPr>
            <a:spLocks/>
          </p:cNvSpPr>
          <p:nvPr userDrawn="1"/>
        </p:nvSpPr>
        <p:spPr bwMode="auto">
          <a:xfrm>
            <a:off x="203205" y="8"/>
            <a:ext cx="584200" cy="588960"/>
          </a:xfrm>
          <a:custGeom>
            <a:avLst/>
            <a:gdLst>
              <a:gd name="T0" fmla="*/ 0 w 276"/>
              <a:gd name="T1" fmla="*/ 0 h 371"/>
              <a:gd name="T2" fmla="*/ 0 w 276"/>
              <a:gd name="T3" fmla="*/ 2147483647 h 371"/>
              <a:gd name="T4" fmla="*/ 2147483647 w 276"/>
              <a:gd name="T5" fmla="*/ 2147483647 h 371"/>
              <a:gd name="T6" fmla="*/ 0 w 276"/>
              <a:gd name="T7" fmla="*/ 0 h 3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371">
                <a:moveTo>
                  <a:pt x="0" y="0"/>
                </a:moveTo>
                <a:lnTo>
                  <a:pt x="0" y="370"/>
                </a:lnTo>
                <a:lnTo>
                  <a:pt x="275" y="184"/>
                </a:lnTo>
                <a:lnTo>
                  <a:pt x="0" y="0"/>
                </a:lnTo>
              </a:path>
            </a:pathLst>
          </a:custGeom>
          <a:solidFill>
            <a:srgbClr val="00539F"/>
          </a:solidFill>
          <a:ln>
            <a:noFill/>
          </a:ln>
          <a:effectLst/>
        </p:spPr>
        <p:txBody>
          <a:bodyPr/>
          <a:lstStyle/>
          <a:p>
            <a:endParaRPr lang="de-DE" sz="2245"/>
          </a:p>
        </p:txBody>
      </p:sp>
      <p:sp>
        <p:nvSpPr>
          <p:cNvPr id="1029" name="Rectangle 21"/>
          <p:cNvSpPr>
            <a:spLocks noGrp="1" noChangeArrowheads="1"/>
          </p:cNvSpPr>
          <p:nvPr>
            <p:ph type="title"/>
          </p:nvPr>
        </p:nvSpPr>
        <p:spPr bwMode="auto">
          <a:xfrm>
            <a:off x="778941" y="95251"/>
            <a:ext cx="11117792"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dirty="0"/>
              <a:t>Hier klicken, um Master-Titelformat zu bearbeiten.</a:t>
            </a:r>
          </a:p>
        </p:txBody>
      </p:sp>
      <p:pic>
        <p:nvPicPr>
          <p:cNvPr id="7" name="Grafik 6">
            <a:extLst>
              <a:ext uri="{FF2B5EF4-FFF2-40B4-BE49-F238E27FC236}">
                <a16:creationId xmlns:a16="http://schemas.microsoft.com/office/drawing/2014/main" id="{CFAD22C5-B390-4124-95B0-FE0DF501849E}"/>
              </a:ext>
            </a:extLst>
          </p:cNvPr>
          <p:cNvPicPr>
            <a:picLocks noChangeAspect="1"/>
          </p:cNvPicPr>
          <p:nvPr userDrawn="1"/>
        </p:nvPicPr>
        <p:blipFill>
          <a:blip r:embed="rId31"/>
          <a:stretch>
            <a:fillRect/>
          </a:stretch>
        </p:blipFill>
        <p:spPr>
          <a:xfrm>
            <a:off x="9003370" y="6201600"/>
            <a:ext cx="2969301" cy="504000"/>
          </a:xfrm>
          <a:prstGeom prst="rect">
            <a:avLst/>
          </a:prstGeom>
        </p:spPr>
      </p:pic>
      <p:pic>
        <p:nvPicPr>
          <p:cNvPr id="8" name="Grafik 7"/>
          <p:cNvPicPr>
            <a:picLocks noChangeAspect="1"/>
          </p:cNvPicPr>
          <p:nvPr userDrawn="1"/>
        </p:nvPicPr>
        <p:blipFill rotWithShape="1">
          <a:blip r:embed="rId32">
            <a:extLst>
              <a:ext uri="{28A0092B-C50C-407E-A947-70E740481C1C}">
                <a14:useLocalDpi xmlns:a14="http://schemas.microsoft.com/office/drawing/2010/main" val="0"/>
              </a:ext>
            </a:extLst>
          </a:blip>
          <a:srcRect l="4844"/>
          <a:stretch/>
        </p:blipFill>
        <p:spPr>
          <a:xfrm>
            <a:off x="279757" y="6157665"/>
            <a:ext cx="1555332" cy="615900"/>
          </a:xfrm>
          <a:prstGeom prst="rect">
            <a:avLst/>
          </a:prstGeom>
        </p:spPr>
      </p:pic>
    </p:spTree>
  </p:cSld>
  <p:clrMap bg1="lt1" tx1="dk1" bg2="lt2" tx2="dk2" accent1="accent1" accent2="accent2" accent3="accent3" accent4="accent4" accent5="accent5" accent6="accent6" hlink="hlink" folHlink="folHlink"/>
  <p:sldLayoutIdLst>
    <p:sldLayoutId id="2147483752" r:id="rId1"/>
    <p:sldLayoutId id="2147483753" r:id="rId2"/>
    <p:sldLayoutId id="2147483741" r:id="rId3"/>
    <p:sldLayoutId id="2147483742" r:id="rId4"/>
    <p:sldLayoutId id="2147483743" r:id="rId5"/>
    <p:sldLayoutId id="2147483745" r:id="rId6"/>
    <p:sldLayoutId id="2147483746" r:id="rId7"/>
    <p:sldLayoutId id="2147483747" r:id="rId8"/>
    <p:sldLayoutId id="2147483748" r:id="rId9"/>
    <p:sldLayoutId id="2147483751"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Lst>
  <p:transition spd="med"/>
  <p:hf hdr="0" ftr="0" dt="0"/>
  <p:txStyles>
    <p:titleStyle>
      <a:lvl1pPr algn="l" rtl="0" eaLnBrk="0" fontAlgn="base" hangingPunct="0">
        <a:spcBef>
          <a:spcPct val="0"/>
        </a:spcBef>
        <a:spcAft>
          <a:spcPct val="0"/>
        </a:spcAft>
        <a:defRPr kumimoji="1" sz="2059" b="1">
          <a:solidFill>
            <a:schemeClr val="bg2"/>
          </a:solidFill>
          <a:latin typeface="+mj-lt"/>
          <a:ea typeface="+mj-ea"/>
          <a:cs typeface="+mj-cs"/>
        </a:defRPr>
      </a:lvl1pPr>
      <a:lvl2pPr algn="l" rtl="0" eaLnBrk="0" fontAlgn="base" hangingPunct="0">
        <a:spcBef>
          <a:spcPct val="0"/>
        </a:spcBef>
        <a:spcAft>
          <a:spcPct val="0"/>
        </a:spcAft>
        <a:defRPr kumimoji="1" sz="2245" b="1">
          <a:solidFill>
            <a:schemeClr val="bg2"/>
          </a:solidFill>
          <a:latin typeface="Arial" charset="0"/>
        </a:defRPr>
      </a:lvl2pPr>
      <a:lvl3pPr algn="l" rtl="0" eaLnBrk="0" fontAlgn="base" hangingPunct="0">
        <a:spcBef>
          <a:spcPct val="0"/>
        </a:spcBef>
        <a:spcAft>
          <a:spcPct val="0"/>
        </a:spcAft>
        <a:defRPr kumimoji="1" sz="2245" b="1">
          <a:solidFill>
            <a:schemeClr val="bg2"/>
          </a:solidFill>
          <a:latin typeface="Arial" charset="0"/>
        </a:defRPr>
      </a:lvl3pPr>
      <a:lvl4pPr algn="l" rtl="0" eaLnBrk="0" fontAlgn="base" hangingPunct="0">
        <a:spcBef>
          <a:spcPct val="0"/>
        </a:spcBef>
        <a:spcAft>
          <a:spcPct val="0"/>
        </a:spcAft>
        <a:defRPr kumimoji="1" sz="2245" b="1">
          <a:solidFill>
            <a:schemeClr val="bg2"/>
          </a:solidFill>
          <a:latin typeface="Arial" charset="0"/>
        </a:defRPr>
      </a:lvl4pPr>
      <a:lvl5pPr algn="l" rtl="0" eaLnBrk="0" fontAlgn="base" hangingPunct="0">
        <a:spcBef>
          <a:spcPct val="0"/>
        </a:spcBef>
        <a:spcAft>
          <a:spcPct val="0"/>
        </a:spcAft>
        <a:defRPr kumimoji="1" sz="2245" b="1">
          <a:solidFill>
            <a:schemeClr val="bg2"/>
          </a:solidFill>
          <a:latin typeface="Arial" charset="0"/>
        </a:defRPr>
      </a:lvl5pPr>
      <a:lvl6pPr marL="428118" algn="l" rtl="0" fontAlgn="base">
        <a:spcBef>
          <a:spcPct val="0"/>
        </a:spcBef>
        <a:spcAft>
          <a:spcPct val="0"/>
        </a:spcAft>
        <a:defRPr kumimoji="1" sz="2245" b="1">
          <a:solidFill>
            <a:schemeClr val="bg2"/>
          </a:solidFill>
          <a:latin typeface="Arial" charset="0"/>
        </a:defRPr>
      </a:lvl6pPr>
      <a:lvl7pPr marL="856243" algn="l" rtl="0" fontAlgn="base">
        <a:spcBef>
          <a:spcPct val="0"/>
        </a:spcBef>
        <a:spcAft>
          <a:spcPct val="0"/>
        </a:spcAft>
        <a:defRPr kumimoji="1" sz="2245" b="1">
          <a:solidFill>
            <a:schemeClr val="bg2"/>
          </a:solidFill>
          <a:latin typeface="Arial" charset="0"/>
        </a:defRPr>
      </a:lvl7pPr>
      <a:lvl8pPr marL="1284361" algn="l" rtl="0" fontAlgn="base">
        <a:spcBef>
          <a:spcPct val="0"/>
        </a:spcBef>
        <a:spcAft>
          <a:spcPct val="0"/>
        </a:spcAft>
        <a:defRPr kumimoji="1" sz="2245" b="1">
          <a:solidFill>
            <a:schemeClr val="bg2"/>
          </a:solidFill>
          <a:latin typeface="Arial" charset="0"/>
        </a:defRPr>
      </a:lvl8pPr>
      <a:lvl9pPr marL="1712491" algn="l" rtl="0" fontAlgn="base">
        <a:spcBef>
          <a:spcPct val="0"/>
        </a:spcBef>
        <a:spcAft>
          <a:spcPct val="0"/>
        </a:spcAft>
        <a:defRPr kumimoji="1" sz="2245" b="1">
          <a:solidFill>
            <a:schemeClr val="bg2"/>
          </a:solidFill>
          <a:latin typeface="Arial" charset="0"/>
        </a:defRPr>
      </a:lvl9pPr>
    </p:titleStyle>
    <p:bodyStyle>
      <a:lvl1pPr marL="321094" indent="-321094" algn="just" rtl="0" eaLnBrk="0" fontAlgn="base" hangingPunct="0">
        <a:spcBef>
          <a:spcPct val="0"/>
        </a:spcBef>
        <a:spcAft>
          <a:spcPct val="0"/>
        </a:spcAft>
        <a:buSzPct val="150000"/>
        <a:tabLst>
          <a:tab pos="541100" algn="l"/>
        </a:tabLst>
        <a:defRPr kumimoji="1" sz="1873">
          <a:solidFill>
            <a:schemeClr val="bg2"/>
          </a:solidFill>
          <a:latin typeface="+mn-lt"/>
          <a:ea typeface="+mn-ea"/>
          <a:cs typeface="+mn-cs"/>
        </a:defRPr>
      </a:lvl1pPr>
      <a:lvl2pPr marL="448931" indent="-20813" algn="l" rtl="0" eaLnBrk="0" fontAlgn="base" hangingPunct="0">
        <a:spcBef>
          <a:spcPct val="20000"/>
        </a:spcBef>
        <a:spcAft>
          <a:spcPct val="0"/>
        </a:spcAft>
        <a:buSzPct val="150000"/>
        <a:tabLst>
          <a:tab pos="541100" algn="l"/>
        </a:tabLst>
        <a:defRPr kumimoji="1" sz="2621">
          <a:solidFill>
            <a:schemeClr val="bg2"/>
          </a:solidFill>
          <a:latin typeface="+mn-lt"/>
        </a:defRPr>
      </a:lvl2pPr>
      <a:lvl3pPr marL="1064356" indent="-208113" algn="l" rtl="0" eaLnBrk="0" fontAlgn="base" hangingPunct="0">
        <a:spcBef>
          <a:spcPct val="20000"/>
        </a:spcBef>
        <a:spcAft>
          <a:spcPct val="0"/>
        </a:spcAft>
        <a:buSzPct val="150000"/>
        <a:buChar char="•"/>
        <a:tabLst>
          <a:tab pos="541100" algn="l"/>
        </a:tabLst>
        <a:defRPr kumimoji="1" sz="2245">
          <a:solidFill>
            <a:schemeClr val="bg2"/>
          </a:solidFill>
          <a:latin typeface="+mn-lt"/>
        </a:defRPr>
      </a:lvl3pPr>
      <a:lvl4pPr marL="1510312" indent="-80271" algn="l" rtl="0" eaLnBrk="0" fontAlgn="base" hangingPunct="0">
        <a:spcBef>
          <a:spcPct val="20000"/>
        </a:spcBef>
        <a:spcAft>
          <a:spcPct val="0"/>
        </a:spcAft>
        <a:buSzPct val="150000"/>
        <a:buChar char="-"/>
        <a:tabLst>
          <a:tab pos="541100" algn="l"/>
        </a:tabLst>
        <a:defRPr kumimoji="1" sz="1873">
          <a:solidFill>
            <a:schemeClr val="bg2"/>
          </a:solidFill>
          <a:latin typeface="+mn-lt"/>
        </a:defRPr>
      </a:lvl4pPr>
      <a:lvl5pPr marL="1926544" indent="-47572" algn="l" rtl="0" eaLnBrk="0" fontAlgn="base" hangingPunct="0">
        <a:spcBef>
          <a:spcPct val="20000"/>
        </a:spcBef>
        <a:spcAft>
          <a:spcPct val="0"/>
        </a:spcAft>
        <a:buSzPct val="150000"/>
        <a:buChar char="•"/>
        <a:tabLst>
          <a:tab pos="541100" algn="l"/>
        </a:tabLst>
        <a:defRPr kumimoji="1" sz="1873">
          <a:solidFill>
            <a:schemeClr val="bg2"/>
          </a:solidFill>
          <a:latin typeface="+mn-lt"/>
        </a:defRPr>
      </a:lvl5pPr>
      <a:lvl6pPr marL="2354669" indent="-47572" algn="l" rtl="0" fontAlgn="base">
        <a:spcBef>
          <a:spcPct val="20000"/>
        </a:spcBef>
        <a:spcAft>
          <a:spcPct val="0"/>
        </a:spcAft>
        <a:buSzPct val="150000"/>
        <a:buChar char="•"/>
        <a:tabLst>
          <a:tab pos="541100" algn="l"/>
        </a:tabLst>
        <a:defRPr kumimoji="1" sz="1873">
          <a:solidFill>
            <a:schemeClr val="bg2"/>
          </a:solidFill>
          <a:latin typeface="+mn-lt"/>
        </a:defRPr>
      </a:lvl6pPr>
      <a:lvl7pPr marL="2782787" indent="-47572" algn="l" rtl="0" fontAlgn="base">
        <a:spcBef>
          <a:spcPct val="20000"/>
        </a:spcBef>
        <a:spcAft>
          <a:spcPct val="0"/>
        </a:spcAft>
        <a:buSzPct val="150000"/>
        <a:buChar char="•"/>
        <a:tabLst>
          <a:tab pos="541100" algn="l"/>
        </a:tabLst>
        <a:defRPr kumimoji="1" sz="1873">
          <a:solidFill>
            <a:schemeClr val="bg2"/>
          </a:solidFill>
          <a:latin typeface="+mn-lt"/>
        </a:defRPr>
      </a:lvl7pPr>
      <a:lvl8pPr marL="3210905" indent="-47572" algn="l" rtl="0" fontAlgn="base">
        <a:spcBef>
          <a:spcPct val="20000"/>
        </a:spcBef>
        <a:spcAft>
          <a:spcPct val="0"/>
        </a:spcAft>
        <a:buSzPct val="150000"/>
        <a:buChar char="•"/>
        <a:tabLst>
          <a:tab pos="541100" algn="l"/>
        </a:tabLst>
        <a:defRPr kumimoji="1" sz="1873">
          <a:solidFill>
            <a:schemeClr val="bg2"/>
          </a:solidFill>
          <a:latin typeface="+mn-lt"/>
        </a:defRPr>
      </a:lvl8pPr>
      <a:lvl9pPr marL="3639024" indent="-47572" algn="l" rtl="0" fontAlgn="base">
        <a:spcBef>
          <a:spcPct val="20000"/>
        </a:spcBef>
        <a:spcAft>
          <a:spcPct val="0"/>
        </a:spcAft>
        <a:buSzPct val="150000"/>
        <a:buChar char="•"/>
        <a:tabLst>
          <a:tab pos="541100" algn="l"/>
        </a:tabLst>
        <a:defRPr kumimoji="1" sz="1873">
          <a:solidFill>
            <a:schemeClr val="bg2"/>
          </a:solidFill>
          <a:latin typeface="+mn-lt"/>
        </a:defRPr>
      </a:lvl9pPr>
    </p:bodyStyle>
    <p:otherStyle>
      <a:defPPr>
        <a:defRPr lang="de-DE"/>
      </a:defPPr>
      <a:lvl1pPr marL="0" algn="l" defTabSz="856243" rtl="0" eaLnBrk="1" latinLnBrk="0" hangingPunct="1">
        <a:defRPr sz="1688" kern="1200">
          <a:solidFill>
            <a:schemeClr val="tx1"/>
          </a:solidFill>
          <a:latin typeface="+mn-lt"/>
          <a:ea typeface="+mn-ea"/>
          <a:cs typeface="+mn-cs"/>
        </a:defRPr>
      </a:lvl1pPr>
      <a:lvl2pPr marL="428118" algn="l" defTabSz="856243" rtl="0" eaLnBrk="1" latinLnBrk="0" hangingPunct="1">
        <a:defRPr sz="1688" kern="1200">
          <a:solidFill>
            <a:schemeClr val="tx1"/>
          </a:solidFill>
          <a:latin typeface="+mn-lt"/>
          <a:ea typeface="+mn-ea"/>
          <a:cs typeface="+mn-cs"/>
        </a:defRPr>
      </a:lvl2pPr>
      <a:lvl3pPr marL="856243" algn="l" defTabSz="856243" rtl="0" eaLnBrk="1" latinLnBrk="0" hangingPunct="1">
        <a:defRPr sz="1688" kern="1200">
          <a:solidFill>
            <a:schemeClr val="tx1"/>
          </a:solidFill>
          <a:latin typeface="+mn-lt"/>
          <a:ea typeface="+mn-ea"/>
          <a:cs typeface="+mn-cs"/>
        </a:defRPr>
      </a:lvl3pPr>
      <a:lvl4pPr marL="1284361" algn="l" defTabSz="856243" rtl="0" eaLnBrk="1" latinLnBrk="0" hangingPunct="1">
        <a:defRPr sz="1688" kern="1200">
          <a:solidFill>
            <a:schemeClr val="tx1"/>
          </a:solidFill>
          <a:latin typeface="+mn-lt"/>
          <a:ea typeface="+mn-ea"/>
          <a:cs typeface="+mn-cs"/>
        </a:defRPr>
      </a:lvl4pPr>
      <a:lvl5pPr marL="1712491" algn="l" defTabSz="856243" rtl="0" eaLnBrk="1" latinLnBrk="0" hangingPunct="1">
        <a:defRPr sz="1688" kern="1200">
          <a:solidFill>
            <a:schemeClr val="tx1"/>
          </a:solidFill>
          <a:latin typeface="+mn-lt"/>
          <a:ea typeface="+mn-ea"/>
          <a:cs typeface="+mn-cs"/>
        </a:defRPr>
      </a:lvl5pPr>
      <a:lvl6pPr marL="2140603" algn="l" defTabSz="856243" rtl="0" eaLnBrk="1" latinLnBrk="0" hangingPunct="1">
        <a:defRPr sz="1688" kern="1200">
          <a:solidFill>
            <a:schemeClr val="tx1"/>
          </a:solidFill>
          <a:latin typeface="+mn-lt"/>
          <a:ea typeface="+mn-ea"/>
          <a:cs typeface="+mn-cs"/>
        </a:defRPr>
      </a:lvl6pPr>
      <a:lvl7pPr marL="2568722" algn="l" defTabSz="856243" rtl="0" eaLnBrk="1" latinLnBrk="0" hangingPunct="1">
        <a:defRPr sz="1688" kern="1200">
          <a:solidFill>
            <a:schemeClr val="tx1"/>
          </a:solidFill>
          <a:latin typeface="+mn-lt"/>
          <a:ea typeface="+mn-ea"/>
          <a:cs typeface="+mn-cs"/>
        </a:defRPr>
      </a:lvl7pPr>
      <a:lvl8pPr marL="2996846" algn="l" defTabSz="856243" rtl="0" eaLnBrk="1" latinLnBrk="0" hangingPunct="1">
        <a:defRPr sz="1688" kern="1200">
          <a:solidFill>
            <a:schemeClr val="tx1"/>
          </a:solidFill>
          <a:latin typeface="+mn-lt"/>
          <a:ea typeface="+mn-ea"/>
          <a:cs typeface="+mn-cs"/>
        </a:defRPr>
      </a:lvl8pPr>
      <a:lvl9pPr marL="3424965" algn="l" defTabSz="856243" rtl="0" eaLnBrk="1" latinLnBrk="0" hangingPunct="1">
        <a:defRPr sz="168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7605" userDrawn="1">
          <p15:clr>
            <a:srgbClr val="F26B43"/>
          </p15:clr>
        </p15:guide>
        <p15:guide id="3" pos="75" userDrawn="1">
          <p15:clr>
            <a:srgbClr val="F26B43"/>
          </p15:clr>
        </p15:guide>
        <p15:guide id="4" orient="horz" pos="2160" userDrawn="1">
          <p15:clr>
            <a:srgbClr val="F26B43"/>
          </p15:clr>
        </p15:guide>
        <p15:guide id="5" orient="horz" pos="480" userDrawn="1">
          <p15:clr>
            <a:srgbClr val="F26B43"/>
          </p15:clr>
        </p15:guide>
        <p15:guide id="6" orient="horz" pos="3840" userDrawn="1">
          <p15:clr>
            <a:srgbClr val="F26B43"/>
          </p15:clr>
        </p15:guide>
        <p15:guide id="7" pos="3771" userDrawn="1">
          <p15:clr>
            <a:srgbClr val="F26B43"/>
          </p15:clr>
        </p15:guide>
        <p15:guide id="8" pos="3909" userDrawn="1">
          <p15:clr>
            <a:srgbClr val="F26B43"/>
          </p15:clr>
        </p15:guide>
        <p15:guide id="9" orient="horz" pos="2092" userDrawn="1">
          <p15:clr>
            <a:srgbClr val="F26B43"/>
          </p15:clr>
        </p15:guide>
        <p15:guide id="10" orient="horz" pos="2228" userDrawn="1">
          <p15:clr>
            <a:srgbClr val="F26B43"/>
          </p15:clr>
        </p15:guide>
        <p15:guide id="11" pos="484" userDrawn="1">
          <p15:clr>
            <a:srgbClr val="F26B43"/>
          </p15:clr>
        </p15:guide>
        <p15:guide id="12" pos="719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chart" Target="../charts/chart2.xml"/><Relationship Id="rId1" Type="http://schemas.openxmlformats.org/officeDocument/2006/relationships/slideLayout" Target="../slideLayouts/slideLayout19.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0.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3.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7.xml"/><Relationship Id="rId5" Type="http://schemas.openxmlformats.org/officeDocument/2006/relationships/image" Target="../media/image49.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1.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hyperlink" Target="https://www.technology.matthey.com/wp-content/uploads/Stopic_06a_SC.pdf"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6.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4413170" y="242603"/>
            <a:ext cx="7778830" cy="389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85638" tIns="42819" rIns="85638" bIns="42819" numCol="1" anchor="ctr" anchorCtr="0" compatLnSpc="1">
            <a:prstTxWarp prst="textNoShape">
              <a:avLst/>
            </a:prstTxWarp>
          </a:bodyPr>
          <a:lstStyle>
            <a:lvl1pPr algn="l" rtl="0" eaLnBrk="0" fontAlgn="base" hangingPunct="0">
              <a:spcBef>
                <a:spcPct val="0"/>
              </a:spcBef>
              <a:spcAft>
                <a:spcPct val="0"/>
              </a:spcAft>
              <a:defRPr kumimoji="1" sz="2400" b="1">
                <a:solidFill>
                  <a:schemeClr val="bg2"/>
                </a:solidFill>
                <a:latin typeface="+mj-lt"/>
                <a:ea typeface="+mj-ea"/>
                <a:cs typeface="+mj-cs"/>
              </a:defRPr>
            </a:lvl1pPr>
            <a:lvl2pPr algn="l" rtl="0" eaLnBrk="0" fontAlgn="base" hangingPunct="0">
              <a:spcBef>
                <a:spcPct val="0"/>
              </a:spcBef>
              <a:spcAft>
                <a:spcPct val="0"/>
              </a:spcAft>
              <a:defRPr kumimoji="1" sz="2400" b="1">
                <a:solidFill>
                  <a:schemeClr val="bg2"/>
                </a:solidFill>
                <a:latin typeface="Arial" charset="0"/>
              </a:defRPr>
            </a:lvl2pPr>
            <a:lvl3pPr algn="l" rtl="0" eaLnBrk="0" fontAlgn="base" hangingPunct="0">
              <a:spcBef>
                <a:spcPct val="0"/>
              </a:spcBef>
              <a:spcAft>
                <a:spcPct val="0"/>
              </a:spcAft>
              <a:defRPr kumimoji="1" sz="2400" b="1">
                <a:solidFill>
                  <a:schemeClr val="bg2"/>
                </a:solidFill>
                <a:latin typeface="Arial" charset="0"/>
              </a:defRPr>
            </a:lvl3pPr>
            <a:lvl4pPr algn="l" rtl="0" eaLnBrk="0" fontAlgn="base" hangingPunct="0">
              <a:spcBef>
                <a:spcPct val="0"/>
              </a:spcBef>
              <a:spcAft>
                <a:spcPct val="0"/>
              </a:spcAft>
              <a:defRPr kumimoji="1" sz="2400" b="1">
                <a:solidFill>
                  <a:schemeClr val="bg2"/>
                </a:solidFill>
                <a:latin typeface="Arial" charset="0"/>
              </a:defRPr>
            </a:lvl4pPr>
            <a:lvl5pPr algn="l" rtl="0" eaLnBrk="0" fontAlgn="base" hangingPunct="0">
              <a:spcBef>
                <a:spcPct val="0"/>
              </a:spcBef>
              <a:spcAft>
                <a:spcPct val="0"/>
              </a:spcAft>
              <a:defRPr kumimoji="1" sz="2400" b="1">
                <a:solidFill>
                  <a:schemeClr val="bg2"/>
                </a:solidFill>
                <a:latin typeface="Arial" charset="0"/>
              </a:defRPr>
            </a:lvl5pPr>
            <a:lvl6pPr marL="457200" algn="l" rtl="0" fontAlgn="base">
              <a:spcBef>
                <a:spcPct val="0"/>
              </a:spcBef>
              <a:spcAft>
                <a:spcPct val="0"/>
              </a:spcAft>
              <a:defRPr kumimoji="1" sz="2400" b="1">
                <a:solidFill>
                  <a:schemeClr val="bg2"/>
                </a:solidFill>
                <a:latin typeface="Arial" charset="0"/>
              </a:defRPr>
            </a:lvl6pPr>
            <a:lvl7pPr marL="914400" algn="l" rtl="0" fontAlgn="base">
              <a:spcBef>
                <a:spcPct val="0"/>
              </a:spcBef>
              <a:spcAft>
                <a:spcPct val="0"/>
              </a:spcAft>
              <a:defRPr kumimoji="1" sz="2400" b="1">
                <a:solidFill>
                  <a:schemeClr val="bg2"/>
                </a:solidFill>
                <a:latin typeface="Arial" charset="0"/>
              </a:defRPr>
            </a:lvl7pPr>
            <a:lvl8pPr marL="1371600" algn="l" rtl="0" fontAlgn="base">
              <a:spcBef>
                <a:spcPct val="0"/>
              </a:spcBef>
              <a:spcAft>
                <a:spcPct val="0"/>
              </a:spcAft>
              <a:defRPr kumimoji="1" sz="2400" b="1">
                <a:solidFill>
                  <a:schemeClr val="bg2"/>
                </a:solidFill>
                <a:latin typeface="Arial" charset="0"/>
              </a:defRPr>
            </a:lvl8pPr>
            <a:lvl9pPr marL="1828800" algn="l" rtl="0" fontAlgn="base">
              <a:spcBef>
                <a:spcPct val="0"/>
              </a:spcBef>
              <a:spcAft>
                <a:spcPct val="0"/>
              </a:spcAft>
              <a:defRPr kumimoji="1" sz="2400" b="1">
                <a:solidFill>
                  <a:schemeClr val="bg2"/>
                </a:solidFill>
                <a:latin typeface="Arial" charset="0"/>
              </a:defRPr>
            </a:lvl9pPr>
          </a:lstStyle>
          <a:p>
            <a:pPr algn="r" eaLnBrk="1" hangingPunct="1"/>
            <a:r>
              <a:rPr lang="de-DE" sz="2000" dirty="0"/>
              <a:t>12.10.2023, Hotel </a:t>
            </a:r>
            <a:r>
              <a:rPr lang="de-DE" sz="2000" dirty="0" err="1"/>
              <a:t>Palisad</a:t>
            </a:r>
            <a:r>
              <a:rPr lang="de-DE" sz="2000" dirty="0"/>
              <a:t>, </a:t>
            </a:r>
            <a:r>
              <a:rPr lang="de-DE" sz="2000" dirty="0" err="1"/>
              <a:t>Zlatibor</a:t>
            </a:r>
            <a:r>
              <a:rPr lang="de-DE" sz="2000" dirty="0"/>
              <a:t>, </a:t>
            </a:r>
          </a:p>
          <a:p>
            <a:pPr algn="r" eaLnBrk="1" hangingPunct="1"/>
            <a:r>
              <a:rPr lang="en-US" sz="2245" dirty="0">
                <a:solidFill>
                  <a:schemeClr val="bg1">
                    <a:lumMod val="50000"/>
                  </a:schemeClr>
                </a:solidFill>
              </a:rPr>
              <a:t>CCM 2023</a:t>
            </a:r>
          </a:p>
        </p:txBody>
      </p:sp>
      <p:sp>
        <p:nvSpPr>
          <p:cNvPr id="3" name="Rechteck 2"/>
          <p:cNvSpPr/>
          <p:nvPr/>
        </p:nvSpPr>
        <p:spPr>
          <a:xfrm>
            <a:off x="2842272" y="2112863"/>
            <a:ext cx="9349727" cy="2246769"/>
          </a:xfrm>
          <a:prstGeom prst="rect">
            <a:avLst/>
          </a:prstGeom>
        </p:spPr>
        <p:txBody>
          <a:bodyPr wrap="square">
            <a:spAutoFit/>
          </a:bodyPr>
          <a:lstStyle/>
          <a:p>
            <a:r>
              <a:rPr lang="de-DE" sz="2800" dirty="0" err="1"/>
              <a:t>Advances</a:t>
            </a:r>
            <a:r>
              <a:rPr lang="de-DE" sz="2800" dirty="0"/>
              <a:t> in </a:t>
            </a:r>
            <a:r>
              <a:rPr lang="de-DE" sz="2800" dirty="0" err="1"/>
              <a:t>understanding</a:t>
            </a:r>
            <a:r>
              <a:rPr lang="de-DE" sz="2800" dirty="0"/>
              <a:t> </a:t>
            </a:r>
            <a:r>
              <a:rPr lang="de-DE" sz="2800" dirty="0" err="1"/>
              <a:t>of</a:t>
            </a:r>
            <a:r>
              <a:rPr lang="de-DE" sz="2800" dirty="0"/>
              <a:t> </a:t>
            </a:r>
            <a:r>
              <a:rPr lang="de-DE" sz="2800" dirty="0" err="1"/>
              <a:t>technologies</a:t>
            </a:r>
            <a:r>
              <a:rPr lang="de-DE" sz="2800" dirty="0"/>
              <a:t> </a:t>
            </a:r>
            <a:r>
              <a:rPr lang="de-DE" sz="2800" dirty="0" err="1"/>
              <a:t>for</a:t>
            </a:r>
            <a:r>
              <a:rPr lang="de-DE" sz="2800" dirty="0"/>
              <a:t> </a:t>
            </a:r>
            <a:r>
              <a:rPr lang="de-DE" sz="2800" dirty="0" err="1"/>
              <a:t>treatment</a:t>
            </a:r>
            <a:r>
              <a:rPr lang="de-DE" sz="2800" dirty="0"/>
              <a:t> </a:t>
            </a:r>
            <a:r>
              <a:rPr lang="de-DE" sz="2800" dirty="0" err="1"/>
              <a:t>of</a:t>
            </a:r>
            <a:r>
              <a:rPr lang="de-DE" sz="2800" dirty="0"/>
              <a:t> </a:t>
            </a:r>
            <a:r>
              <a:rPr lang="de-DE" sz="2800" dirty="0" err="1"/>
              <a:t>critical</a:t>
            </a:r>
            <a:r>
              <a:rPr lang="de-DE" sz="2800" dirty="0"/>
              <a:t> </a:t>
            </a:r>
            <a:r>
              <a:rPr lang="de-DE" sz="2800" dirty="0" err="1"/>
              <a:t>minerals</a:t>
            </a:r>
            <a:endParaRPr lang="de-DE" sz="2800" dirty="0"/>
          </a:p>
          <a:p>
            <a:endParaRPr lang="de-DE" sz="2800" dirty="0"/>
          </a:p>
          <a:p>
            <a:r>
              <a:rPr lang="de-DE" altLang="en-US" sz="2800" dirty="0">
                <a:solidFill>
                  <a:srgbClr val="000000"/>
                </a:solidFill>
              </a:rPr>
              <a:t>Srecko Stopic</a:t>
            </a:r>
            <a:r>
              <a:rPr lang="de-DE" altLang="en-US" sz="2800">
                <a:solidFill>
                  <a:srgbClr val="000000"/>
                </a:solidFill>
              </a:rPr>
              <a:t>, </a:t>
            </a:r>
            <a:r>
              <a:rPr lang="de-DE" altLang="en-US" sz="2800" smtClean="0">
                <a:solidFill>
                  <a:srgbClr val="000000"/>
                </a:solidFill>
              </a:rPr>
              <a:t>Christian </a:t>
            </a:r>
            <a:r>
              <a:rPr lang="de-DE" altLang="en-US" sz="2800" dirty="0" smtClean="0">
                <a:solidFill>
                  <a:srgbClr val="000000"/>
                </a:solidFill>
              </a:rPr>
              <a:t>Dertmann, Bernd </a:t>
            </a:r>
            <a:r>
              <a:rPr lang="de-DE" altLang="en-US" sz="2800" dirty="0">
                <a:solidFill>
                  <a:srgbClr val="000000"/>
                </a:solidFill>
              </a:rPr>
              <a:t>Friedrich</a:t>
            </a:r>
          </a:p>
          <a:p>
            <a:endParaRPr lang="de-DE" sz="2800" dirty="0"/>
          </a:p>
        </p:txBody>
      </p:sp>
    </p:spTree>
    <p:extLst>
      <p:ext uri="{BB962C8B-B14F-4D97-AF65-F5344CB8AC3E}">
        <p14:creationId xmlns:p14="http://schemas.microsoft.com/office/powerpoint/2010/main" val="705062021"/>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138" y="211546"/>
            <a:ext cx="10011626" cy="283266"/>
          </a:xfrm>
        </p:spPr>
        <p:txBody>
          <a:bodyPr/>
          <a:lstStyle/>
          <a:p>
            <a:r>
              <a:rPr lang="en-US" dirty="0"/>
              <a:t>pH adjustment using CaCO</a:t>
            </a:r>
            <a:r>
              <a:rPr lang="en-US" baseline="-25000" dirty="0"/>
              <a:t>3</a:t>
            </a:r>
            <a:r>
              <a:rPr lang="en-US" dirty="0"/>
              <a:t> (</a:t>
            </a:r>
            <a:r>
              <a:rPr lang="en-US" dirty="0" err="1"/>
              <a:t>Norra</a:t>
            </a:r>
            <a:r>
              <a:rPr lang="en-US" dirty="0"/>
              <a:t> </a:t>
            </a:r>
            <a:r>
              <a:rPr lang="en-US" dirty="0" err="1"/>
              <a:t>Kärr</a:t>
            </a:r>
            <a:r>
              <a:rPr lang="en-US" dirty="0"/>
              <a:t>-Sweden and </a:t>
            </a:r>
            <a:r>
              <a:rPr lang="en-US" dirty="0" err="1"/>
              <a:t>Tanbarez-Grönland</a:t>
            </a:r>
            <a:r>
              <a:rPr lang="en-US" dirty="0"/>
              <a:t>)</a:t>
            </a:r>
          </a:p>
        </p:txBody>
      </p:sp>
      <p:pic>
        <p:nvPicPr>
          <p:cNvPr id="36866" name="Picture 2" descr="C:\Users\ime\AppData\Local\Microsoft\Windows\Temporary Internet Files\Content.IE5\4JDM5U0T\IMG-20161019-WA0006.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598173" y="667160"/>
            <a:ext cx="3645879" cy="4307796"/>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1825482" y="916282"/>
            <a:ext cx="4468018" cy="1323439"/>
          </a:xfrm>
          <a:prstGeom prst="rect">
            <a:avLst/>
          </a:prstGeom>
        </p:spPr>
        <p:txBody>
          <a:bodyPr wrap="square">
            <a:spAutoFit/>
          </a:bodyPr>
          <a:lstStyle/>
          <a:p>
            <a:r>
              <a:rPr lang="en-US" sz="2000" dirty="0"/>
              <a:t>At pH 4 (first stage of leach purification), mainly Fe transferred to the residue, while REEs remain in solution</a:t>
            </a:r>
          </a:p>
        </p:txBody>
      </p:sp>
      <p:pic>
        <p:nvPicPr>
          <p:cNvPr id="378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3600" y="2265623"/>
            <a:ext cx="3297382" cy="380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90531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Filtration </a:t>
            </a:r>
            <a:r>
              <a:rPr lang="de-DE" dirty="0" err="1"/>
              <a:t>using </a:t>
            </a:r>
            <a:r>
              <a:rPr lang="de-DE" dirty="0"/>
              <a:t>a </a:t>
            </a:r>
            <a:r>
              <a:rPr lang="de-DE" dirty="0" err="1"/>
              <a:t>semi-continuous chamber filter </a:t>
            </a:r>
            <a:r>
              <a:rPr lang="de-DE" dirty="0"/>
              <a:t>press</a:t>
            </a:r>
            <a:endParaRPr lang="en-US" dirty="0"/>
          </a:p>
        </p:txBody>
      </p:sp>
      <p:pic>
        <p:nvPicPr>
          <p:cNvPr id="38914" name="Picture 2" descr="C:\Users\ime\AppData\Local\Microsoft\Windows\Temporary Internet Files\Content.IE5\RKEP05BA\WP_20161019_13_09_52_Pro.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323408" y="1048438"/>
            <a:ext cx="2312492" cy="3927582"/>
          </a:xfrm>
          <a:prstGeom prst="rect">
            <a:avLst/>
          </a:prstGeom>
          <a:noFill/>
          <a:extLst>
            <a:ext uri="{909E8E84-426E-40DD-AFC4-6F175D3DCCD1}">
              <a14:hiddenFill xmlns:a14="http://schemas.microsoft.com/office/drawing/2010/main">
                <a:solidFill>
                  <a:srgbClr val="FFFFFF"/>
                </a:solidFill>
              </a14:hiddenFill>
            </a:ext>
          </a:extLst>
        </p:spPr>
      </p:pic>
      <p:pic>
        <p:nvPicPr>
          <p:cNvPr id="38915" name="Picture 3" descr="C:\Users\ime\AppData\Local\Microsoft\Windows\Temporary Internet Files\Content.IE5\9VY2Y6WQ\WP_20161019_13_46_22_Pro.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53107" y="1032906"/>
            <a:ext cx="2720976" cy="392758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ieren 3"/>
          <p:cNvGrpSpPr/>
          <p:nvPr/>
        </p:nvGrpSpPr>
        <p:grpSpPr>
          <a:xfrm>
            <a:off x="54303" y="1059580"/>
            <a:ext cx="3832175" cy="3822386"/>
            <a:chOff x="27683" y="954384"/>
            <a:chExt cx="3832175" cy="3822386"/>
          </a:xfrm>
        </p:grpSpPr>
        <p:pic>
          <p:nvPicPr>
            <p:cNvPr id="5" name="Picture 2" descr="I:\lukas\Bilder Kaskade\DSCI034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962" y="954384"/>
              <a:ext cx="3471619" cy="2603714"/>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27683" y="3642357"/>
              <a:ext cx="3832175" cy="113441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e-DE" dirty="0">
                  <a:solidFill>
                    <a:srgbClr val="0070C0"/>
                  </a:solidFill>
                </a:rPr>
                <a:t>pH </a:t>
              </a:r>
              <a:r>
                <a:rPr lang="de-DE" dirty="0" err="1">
                  <a:solidFill>
                    <a:srgbClr val="0070C0"/>
                  </a:solidFill>
                </a:rPr>
                <a:t>of solution smaller than </a:t>
              </a:r>
              <a:r>
                <a:rPr lang="de-DE" dirty="0">
                  <a:solidFill>
                    <a:srgbClr val="0070C0"/>
                  </a:solidFill>
                </a:rPr>
                <a:t>4.0-4.1</a:t>
              </a:r>
            </a:p>
            <a:p>
              <a:r>
                <a:rPr lang="de-DE" dirty="0"/>
                <a:t>Max </a:t>
              </a:r>
              <a:r>
                <a:rPr lang="de-DE" dirty="0" err="1"/>
                <a:t>pressure</a:t>
              </a:r>
              <a:r>
                <a:rPr lang="de-DE" dirty="0"/>
                <a:t>: </a:t>
              </a:r>
              <a:r>
                <a:rPr lang="de-DE" b="0" dirty="0"/>
                <a:t>6 bar</a:t>
              </a:r>
            </a:p>
            <a:p>
              <a:r>
                <a:rPr lang="de-DE" dirty="0"/>
                <a:t>Flow rate </a:t>
              </a:r>
              <a:r>
                <a:rPr lang="de-DE" dirty="0" err="1"/>
                <a:t>of suspension</a:t>
              </a:r>
              <a:r>
                <a:rPr lang="de-DE" dirty="0"/>
                <a:t>: </a:t>
              </a:r>
              <a:r>
                <a:rPr lang="de-DE" b="0" dirty="0"/>
                <a:t>1-1.2 L/min</a:t>
              </a:r>
              <a:endParaRPr lang="en-US" b="0" dirty="0"/>
            </a:p>
          </p:txBody>
        </p:sp>
      </p:grpSp>
    </p:spTree>
    <p:extLst>
      <p:ext uri="{BB962C8B-B14F-4D97-AF65-F5344CB8AC3E}">
        <p14:creationId xmlns:p14="http://schemas.microsoft.com/office/powerpoint/2010/main" val="39569427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REE </a:t>
            </a:r>
            <a:r>
              <a:rPr lang="de-DE" dirty="0" err="1"/>
              <a:t>precipitation</a:t>
            </a:r>
            <a:r>
              <a:rPr lang="de-DE" dirty="0"/>
              <a:t> </a:t>
            </a:r>
            <a:r>
              <a:rPr lang="de-DE" dirty="0" err="1"/>
              <a:t>efficiency</a:t>
            </a:r>
            <a:r>
              <a:rPr lang="de-DE" dirty="0"/>
              <a:t> </a:t>
            </a:r>
            <a:r>
              <a:rPr lang="de-DE" dirty="0" err="1"/>
              <a:t>with</a:t>
            </a:r>
            <a:r>
              <a:rPr lang="de-DE" dirty="0"/>
              <a:t> Na</a:t>
            </a:r>
            <a:r>
              <a:rPr lang="de-DE" baseline="-25000" dirty="0"/>
              <a:t>2</a:t>
            </a:r>
            <a:r>
              <a:rPr lang="de-DE" dirty="0"/>
              <a:t>CO</a:t>
            </a:r>
            <a:r>
              <a:rPr lang="de-DE" baseline="-25000" dirty="0"/>
              <a:t>3</a:t>
            </a:r>
            <a:endParaRPr lang="en-US" baseline="-25000" dirty="0"/>
          </a:p>
        </p:txBody>
      </p:sp>
      <p:graphicFrame>
        <p:nvGraphicFramePr>
          <p:cNvPr id="3" name="Chart 5"/>
          <p:cNvGraphicFramePr>
            <a:graphicFrameLocks/>
          </p:cNvGraphicFramePr>
          <p:nvPr/>
        </p:nvGraphicFramePr>
        <p:xfrm>
          <a:off x="1731962" y="636163"/>
          <a:ext cx="3734026"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hteck 3"/>
          <p:cNvSpPr/>
          <p:nvPr/>
        </p:nvSpPr>
        <p:spPr>
          <a:xfrm>
            <a:off x="388686" y="5258588"/>
            <a:ext cx="9044525" cy="613373"/>
          </a:xfrm>
          <a:prstGeom prst="rect">
            <a:avLst/>
          </a:prstGeom>
        </p:spPr>
        <p:txBody>
          <a:bodyPr wrap="square">
            <a:spAutoFit/>
          </a:bodyPr>
          <a:lstStyle/>
          <a:p>
            <a:r>
              <a:rPr lang="en-US" b="0" dirty="0"/>
              <a:t>After precipitation with sodium carbonate, more than 95 % of REEs transferred to REE-carbonate</a:t>
            </a:r>
          </a:p>
        </p:txBody>
      </p:sp>
      <p:pic>
        <p:nvPicPr>
          <p:cNvPr id="35843" name="Picture 3" descr="C:\Users\ime\AppData\Local\Microsoft\Windows\Temporary Internet Files\Content.IE5\QUJB5OTP\WP_20161019_13_06_09_Pro.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65988" y="837642"/>
            <a:ext cx="2954758" cy="2811674"/>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C:\Users\ime\AppData\Local\Microsoft\Windows\Temporary Internet Files\Content.IE5\RKEP05BA\WP_20161019_10_12_21_Pr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75760" y="837643"/>
            <a:ext cx="2092241" cy="372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51205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Removal of iron from the produced </a:t>
            </a:r>
            <a:r>
              <a:rPr lang="de-DE" dirty="0"/>
              <a:t>REE-Carbonate</a:t>
            </a:r>
            <a:endParaRPr lang="en-US" dirty="0"/>
          </a:p>
        </p:txBody>
      </p:sp>
      <p:sp>
        <p:nvSpPr>
          <p:cNvPr id="4" name="Rechteck 3"/>
          <p:cNvSpPr/>
          <p:nvPr/>
        </p:nvSpPr>
        <p:spPr>
          <a:xfrm>
            <a:off x="1731962" y="616416"/>
            <a:ext cx="8910637" cy="163121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457200" indent="-457200">
              <a:buAutoNum type="arabicPeriod"/>
            </a:pPr>
            <a:r>
              <a:rPr lang="de-DE" sz="2000" b="0" dirty="0"/>
              <a:t>REE </a:t>
            </a:r>
            <a:r>
              <a:rPr lang="de-DE" sz="2000" b="0" dirty="0" err="1"/>
              <a:t>carbonate re-dissolved with HCl</a:t>
            </a:r>
            <a:endParaRPr lang="de-DE" sz="2000" b="0" dirty="0"/>
          </a:p>
          <a:p>
            <a:pPr marL="457200" indent="-457200">
              <a:buAutoNum type="arabicPeriod"/>
            </a:pPr>
            <a:r>
              <a:rPr lang="de-DE" sz="2000" b="0" dirty="0" err="1"/>
              <a:t>With NaOH </a:t>
            </a:r>
            <a:r>
              <a:rPr lang="de-DE" sz="2000" b="0" dirty="0"/>
              <a:t>a </a:t>
            </a:r>
            <a:r>
              <a:rPr lang="de-DE" sz="2000" b="0" dirty="0" err="1"/>
              <a:t>second precipitation </a:t>
            </a:r>
            <a:r>
              <a:rPr lang="de-DE" sz="2000" b="0" dirty="0"/>
              <a:t>was </a:t>
            </a:r>
            <a:r>
              <a:rPr lang="de-DE" sz="2000" b="0" dirty="0" err="1"/>
              <a:t>performed</a:t>
            </a:r>
            <a:endParaRPr lang="de-DE" sz="2000" b="0" dirty="0"/>
          </a:p>
          <a:p>
            <a:pPr marL="457200" indent="-457200">
              <a:buAutoNum type="arabicPeriod"/>
            </a:pPr>
            <a:r>
              <a:rPr lang="en-US" sz="2000" b="0" dirty="0"/>
              <a:t>Oxidation of Fe(II) to Fe(III) using 4 ml 30 % H</a:t>
            </a:r>
            <a:r>
              <a:rPr lang="en-US" sz="2000" b="0" baseline="-25000" dirty="0"/>
              <a:t>2</a:t>
            </a:r>
            <a:r>
              <a:rPr lang="en-US" sz="2000" b="0" dirty="0"/>
              <a:t>O</a:t>
            </a:r>
            <a:r>
              <a:rPr lang="en-US" sz="2000" b="0" baseline="-25000" dirty="0"/>
              <a:t>2</a:t>
            </a:r>
            <a:r>
              <a:rPr lang="en-US" sz="2000" b="0" dirty="0"/>
              <a:t>/1 L solution</a:t>
            </a:r>
          </a:p>
          <a:p>
            <a:pPr marL="457200" indent="-457200">
              <a:buAutoNum type="arabicPeriod"/>
            </a:pPr>
            <a:r>
              <a:rPr lang="en-US" sz="2000" b="0" dirty="0"/>
              <a:t>pH value adjusted using diluted </a:t>
            </a:r>
            <a:r>
              <a:rPr lang="en-US" sz="2000" b="0" dirty="0" err="1"/>
              <a:t>NaOH </a:t>
            </a:r>
            <a:r>
              <a:rPr lang="en-US" sz="2000" dirty="0"/>
              <a:t>to pH 3.5 to 3.8</a:t>
            </a:r>
            <a:endParaRPr lang="en-US" sz="2000" b="0" dirty="0"/>
          </a:p>
          <a:p>
            <a:pPr marL="457200" indent="-457200">
              <a:buAutoNum type="arabicPeriod"/>
            </a:pPr>
            <a:r>
              <a:rPr lang="en-US" sz="2000" b="0" dirty="0"/>
              <a:t>Need of flocculants, filtration</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692823" y="3386559"/>
            <a:ext cx="2742595" cy="2056947"/>
          </a:xfrm>
          <a:prstGeom prst="rect">
            <a:avLst/>
          </a:prstGeom>
        </p:spPr>
      </p:pic>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58640" y="3024552"/>
            <a:ext cx="3234690" cy="2672241"/>
          </a:xfrm>
          <a:prstGeom prst="rect">
            <a:avLst/>
          </a:prstGeom>
        </p:spPr>
      </p:pic>
      <p:pic>
        <p:nvPicPr>
          <p:cNvPr id="8" name="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367" y="3024552"/>
            <a:ext cx="3562988" cy="2672241"/>
          </a:xfrm>
          <a:prstGeom prst="rect">
            <a:avLst/>
          </a:prstGeom>
        </p:spPr>
      </p:pic>
    </p:spTree>
    <p:extLst>
      <p:ext uri="{BB962C8B-B14F-4D97-AF65-F5344CB8AC3E}">
        <p14:creationId xmlns:p14="http://schemas.microsoft.com/office/powerpoint/2010/main" val="30568057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Produced </a:t>
            </a:r>
            <a:r>
              <a:rPr lang="de-DE" dirty="0"/>
              <a:t>REE carbonate (31 % REE)</a:t>
            </a:r>
            <a:endParaRPr lang="en-US" dirty="0"/>
          </a:p>
        </p:txBody>
      </p:sp>
      <p:pic>
        <p:nvPicPr>
          <p:cNvPr id="34818" name="Picture 2" descr="G:\eurare\FErEMOVAL\IMG_104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12870" y="495301"/>
            <a:ext cx="3371850" cy="32589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elle 2"/>
          <p:cNvGraphicFramePr>
            <a:graphicFrameLocks noGrp="1"/>
          </p:cNvGraphicFramePr>
          <p:nvPr>
            <p:extLst/>
          </p:nvPr>
        </p:nvGraphicFramePr>
        <p:xfrm>
          <a:off x="1935480" y="4021929"/>
          <a:ext cx="8229596" cy="2084867"/>
        </p:xfrm>
        <a:graphic>
          <a:graphicData uri="http://schemas.openxmlformats.org/drawingml/2006/table">
            <a:tbl>
              <a:tblPr>
                <a:tableStyleId>{5C22544A-7EE6-4342-B048-85BDC9FD1C3A}</a:tableStyleId>
              </a:tblPr>
              <a:tblGrid>
                <a:gridCol w="2095547">
                  <a:extLst>
                    <a:ext uri="{9D8B030D-6E8A-4147-A177-3AD203B41FA5}">
                      <a16:colId xmlns:a16="http://schemas.microsoft.com/office/drawing/2014/main" val="20000"/>
                    </a:ext>
                  </a:extLst>
                </a:gridCol>
                <a:gridCol w="681561">
                  <a:extLst>
                    <a:ext uri="{9D8B030D-6E8A-4147-A177-3AD203B41FA5}">
                      <a16:colId xmlns:a16="http://schemas.microsoft.com/office/drawing/2014/main" val="20001"/>
                    </a:ext>
                  </a:extLst>
                </a:gridCol>
                <a:gridCol w="681561">
                  <a:extLst>
                    <a:ext uri="{9D8B030D-6E8A-4147-A177-3AD203B41FA5}">
                      <a16:colId xmlns:a16="http://schemas.microsoft.com/office/drawing/2014/main" val="20002"/>
                    </a:ext>
                  </a:extLst>
                </a:gridCol>
                <a:gridCol w="681561">
                  <a:extLst>
                    <a:ext uri="{9D8B030D-6E8A-4147-A177-3AD203B41FA5}">
                      <a16:colId xmlns:a16="http://schemas.microsoft.com/office/drawing/2014/main" val="20003"/>
                    </a:ext>
                  </a:extLst>
                </a:gridCol>
                <a:gridCol w="681561">
                  <a:extLst>
                    <a:ext uri="{9D8B030D-6E8A-4147-A177-3AD203B41FA5}">
                      <a16:colId xmlns:a16="http://schemas.microsoft.com/office/drawing/2014/main" val="20004"/>
                    </a:ext>
                  </a:extLst>
                </a:gridCol>
                <a:gridCol w="681561">
                  <a:extLst>
                    <a:ext uri="{9D8B030D-6E8A-4147-A177-3AD203B41FA5}">
                      <a16:colId xmlns:a16="http://schemas.microsoft.com/office/drawing/2014/main" val="20005"/>
                    </a:ext>
                  </a:extLst>
                </a:gridCol>
                <a:gridCol w="681561">
                  <a:extLst>
                    <a:ext uri="{9D8B030D-6E8A-4147-A177-3AD203B41FA5}">
                      <a16:colId xmlns:a16="http://schemas.microsoft.com/office/drawing/2014/main" val="20006"/>
                    </a:ext>
                  </a:extLst>
                </a:gridCol>
                <a:gridCol w="681561">
                  <a:extLst>
                    <a:ext uri="{9D8B030D-6E8A-4147-A177-3AD203B41FA5}">
                      <a16:colId xmlns:a16="http://schemas.microsoft.com/office/drawing/2014/main" val="20007"/>
                    </a:ext>
                  </a:extLst>
                </a:gridCol>
                <a:gridCol w="681561">
                  <a:extLst>
                    <a:ext uri="{9D8B030D-6E8A-4147-A177-3AD203B41FA5}">
                      <a16:colId xmlns:a16="http://schemas.microsoft.com/office/drawing/2014/main" val="20008"/>
                    </a:ext>
                  </a:extLst>
                </a:gridCol>
                <a:gridCol w="681561">
                  <a:extLst>
                    <a:ext uri="{9D8B030D-6E8A-4147-A177-3AD203B41FA5}">
                      <a16:colId xmlns:a16="http://schemas.microsoft.com/office/drawing/2014/main" val="20009"/>
                    </a:ext>
                  </a:extLst>
                </a:gridCol>
              </a:tblGrid>
              <a:tr h="305177">
                <a:tc rowSpan="2">
                  <a:txBody>
                    <a:bodyPr/>
                    <a:lstStyle/>
                    <a:p>
                      <a:pPr algn="ctr" fontAlgn="ctr"/>
                      <a:endParaRPr lang="en-US" sz="1400" b="1" i="0" u="none" strike="noStrike" dirty="0">
                        <a:effectLst/>
                        <a:latin typeface="Arial"/>
                      </a:endParaRPr>
                    </a:p>
                  </a:txBody>
                  <a:tcPr marL="7629" marR="7629" marT="7629" marB="0" anchor="ctr"/>
                </a:tc>
                <a:tc>
                  <a:txBody>
                    <a:bodyPr/>
                    <a:lstStyle/>
                    <a:p>
                      <a:pPr algn="ctr" fontAlgn="ctr"/>
                      <a:r>
                        <a:rPr lang="en-US" sz="1400" u="none" strike="noStrike">
                          <a:effectLst/>
                        </a:rPr>
                        <a:t>La</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Ce</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Nd</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Tb</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Gd</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Y</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Sm</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Dy</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Eu</a:t>
                      </a:r>
                      <a:endParaRPr lang="en-US" sz="1400" b="1" i="0" u="none" strike="noStrike">
                        <a:effectLst/>
                        <a:latin typeface="Arial"/>
                      </a:endParaRPr>
                    </a:p>
                  </a:txBody>
                  <a:tcPr marL="7629" marR="7629" marT="7629" marB="0" anchor="ctr"/>
                </a:tc>
                <a:extLst>
                  <a:ext uri="{0D108BD9-81ED-4DB2-BD59-A6C34878D82A}">
                    <a16:rowId xmlns:a16="http://schemas.microsoft.com/office/drawing/2014/main" val="10000"/>
                  </a:ext>
                </a:extLst>
              </a:tr>
              <a:tr h="305177">
                <a:tc vMerge="1">
                  <a:txBody>
                    <a:bodyPr/>
                    <a:lstStyle/>
                    <a:p>
                      <a:endParaRPr lang="en-US"/>
                    </a:p>
                  </a:txBody>
                  <a:tcP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extLst>
                  <a:ext uri="{0D108BD9-81ED-4DB2-BD59-A6C34878D82A}">
                    <a16:rowId xmlns:a16="http://schemas.microsoft.com/office/drawing/2014/main" val="10001"/>
                  </a:ext>
                </a:extLst>
              </a:tr>
              <a:tr h="305177">
                <a:tc>
                  <a:txBody>
                    <a:bodyPr/>
                    <a:lstStyle/>
                    <a:p>
                      <a:pPr algn="ctr" fontAlgn="ctr"/>
                      <a:r>
                        <a:rPr lang="en-US" sz="1400" u="none" strike="noStrike">
                          <a:effectLst/>
                        </a:rPr>
                        <a:t>REE carbonate</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5,23</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10,5</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3,90</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0,20</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0,85</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7,15</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0,93</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1,17</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0,08</a:t>
                      </a:r>
                      <a:endParaRPr lang="en-US" sz="1400" b="0" i="0" u="none" strike="noStrike">
                        <a:effectLst/>
                        <a:latin typeface="Arial"/>
                      </a:endParaRPr>
                    </a:p>
                  </a:txBody>
                  <a:tcPr marL="7629" marR="7629" marT="7629" marB="0" anchor="ctr"/>
                </a:tc>
                <a:extLst>
                  <a:ext uri="{0D108BD9-81ED-4DB2-BD59-A6C34878D82A}">
                    <a16:rowId xmlns:a16="http://schemas.microsoft.com/office/drawing/2014/main" val="10002"/>
                  </a:ext>
                </a:extLst>
              </a:tr>
              <a:tr h="253805">
                <a:tc>
                  <a:txBody>
                    <a:bodyPr/>
                    <a:lstStyle/>
                    <a:p>
                      <a:pPr algn="l" fontAlgn="b"/>
                      <a:endParaRPr lang="en-US" sz="1100" b="0" i="0" u="none" strike="noStrike">
                        <a:effectLst/>
                        <a:latin typeface="Arial"/>
                      </a:endParaRPr>
                    </a:p>
                  </a:txBody>
                  <a:tcPr marL="7629" marR="7629" marT="7629" marB="0" anchor="b"/>
                </a:tc>
                <a:tc>
                  <a:txBody>
                    <a:bodyPr/>
                    <a:lstStyle/>
                    <a:p>
                      <a:pPr algn="ctr" fontAlgn="b"/>
                      <a:endParaRPr lang="en-US" sz="1100" b="0" i="0" u="none" strike="noStrike">
                        <a:effectLst/>
                        <a:latin typeface="Arial"/>
                      </a:endParaRPr>
                    </a:p>
                  </a:txBody>
                  <a:tcPr marL="7629" marR="7629" marT="7629" marB="0" anchor="b"/>
                </a:tc>
                <a:tc>
                  <a:txBody>
                    <a:bodyPr/>
                    <a:lstStyle/>
                    <a:p>
                      <a:pPr algn="ctr" fontAlgn="b"/>
                      <a:endParaRPr lang="en-US" sz="1100" b="0" i="0" u="none" strike="noStrike">
                        <a:effectLst/>
                        <a:latin typeface="Arial"/>
                      </a:endParaRPr>
                    </a:p>
                  </a:txBody>
                  <a:tcPr marL="7629" marR="7629" marT="7629" marB="0" anchor="b"/>
                </a:tc>
                <a:tc>
                  <a:txBody>
                    <a:bodyPr/>
                    <a:lstStyle/>
                    <a:p>
                      <a:pPr algn="ctr" fontAlgn="b"/>
                      <a:endParaRPr lang="en-US" sz="1100" b="0" i="0" u="none" strike="noStrike">
                        <a:effectLst/>
                        <a:latin typeface="Arial"/>
                      </a:endParaRPr>
                    </a:p>
                  </a:txBody>
                  <a:tcPr marL="7629" marR="7629" marT="7629" marB="0" anchor="b"/>
                </a:tc>
                <a:tc>
                  <a:txBody>
                    <a:bodyPr/>
                    <a:lstStyle/>
                    <a:p>
                      <a:pPr algn="ctr" fontAlgn="b"/>
                      <a:endParaRPr lang="en-US" sz="1100" b="0" i="0" u="none" strike="noStrike">
                        <a:effectLst/>
                        <a:latin typeface="Arial"/>
                      </a:endParaRPr>
                    </a:p>
                  </a:txBody>
                  <a:tcPr marL="7629" marR="7629" marT="7629" marB="0" anchor="b"/>
                </a:tc>
                <a:tc>
                  <a:txBody>
                    <a:bodyPr/>
                    <a:lstStyle/>
                    <a:p>
                      <a:pPr algn="ctr" fontAlgn="b"/>
                      <a:endParaRPr lang="en-US" sz="1100" b="0" i="0" u="none" strike="noStrike">
                        <a:effectLst/>
                        <a:latin typeface="Arial"/>
                      </a:endParaRPr>
                    </a:p>
                  </a:txBody>
                  <a:tcPr marL="7629" marR="7629" marT="7629" marB="0" anchor="b"/>
                </a:tc>
                <a:tc>
                  <a:txBody>
                    <a:bodyPr/>
                    <a:lstStyle/>
                    <a:p>
                      <a:pPr algn="ctr" fontAlgn="b"/>
                      <a:endParaRPr lang="en-US" sz="1100" b="0" i="0" u="none" strike="noStrike">
                        <a:effectLst/>
                        <a:latin typeface="Arial"/>
                      </a:endParaRPr>
                    </a:p>
                  </a:txBody>
                  <a:tcPr marL="7629" marR="7629" marT="7629" marB="0" anchor="b"/>
                </a:tc>
                <a:tc>
                  <a:txBody>
                    <a:bodyPr/>
                    <a:lstStyle/>
                    <a:p>
                      <a:pPr algn="ctr" fontAlgn="b"/>
                      <a:endParaRPr lang="en-US" sz="1100" b="0" i="0" u="none" strike="noStrike">
                        <a:effectLst/>
                        <a:latin typeface="Arial"/>
                      </a:endParaRPr>
                    </a:p>
                  </a:txBody>
                  <a:tcPr marL="7629" marR="7629" marT="7629" marB="0" anchor="b"/>
                </a:tc>
                <a:tc>
                  <a:txBody>
                    <a:bodyPr/>
                    <a:lstStyle/>
                    <a:p>
                      <a:pPr algn="ctr" fontAlgn="b"/>
                      <a:endParaRPr lang="en-US" sz="1100" b="0" i="0" u="none" strike="noStrike">
                        <a:effectLst/>
                        <a:latin typeface="Arial"/>
                      </a:endParaRPr>
                    </a:p>
                  </a:txBody>
                  <a:tcPr marL="7629" marR="7629" marT="7629" marB="0" anchor="b"/>
                </a:tc>
                <a:tc>
                  <a:txBody>
                    <a:bodyPr/>
                    <a:lstStyle/>
                    <a:p>
                      <a:pPr algn="l" fontAlgn="b"/>
                      <a:endParaRPr lang="en-US" sz="1100" b="0" i="0" u="none" strike="noStrike">
                        <a:effectLst/>
                        <a:latin typeface="Arial"/>
                      </a:endParaRPr>
                    </a:p>
                  </a:txBody>
                  <a:tcPr marL="7629" marR="7629" marT="7629" marB="0" anchor="b"/>
                </a:tc>
                <a:extLst>
                  <a:ext uri="{0D108BD9-81ED-4DB2-BD59-A6C34878D82A}">
                    <a16:rowId xmlns:a16="http://schemas.microsoft.com/office/drawing/2014/main" val="10003"/>
                  </a:ext>
                </a:extLst>
              </a:tr>
              <a:tr h="305177">
                <a:tc rowSpan="2">
                  <a:txBody>
                    <a:bodyPr/>
                    <a:lstStyle/>
                    <a:p>
                      <a:pPr algn="ctr" fontAlgn="ctr"/>
                      <a:endParaRPr lang="en-US" sz="1400" b="1" i="0" u="none" strike="noStrike" dirty="0">
                        <a:effectLst/>
                        <a:latin typeface="Arial"/>
                      </a:endParaRPr>
                    </a:p>
                  </a:txBody>
                  <a:tcPr marL="7629" marR="7629" marT="7629" marB="0" anchor="ctr"/>
                </a:tc>
                <a:tc>
                  <a:txBody>
                    <a:bodyPr/>
                    <a:lstStyle/>
                    <a:p>
                      <a:pPr algn="ctr" fontAlgn="ctr"/>
                      <a:r>
                        <a:rPr lang="en-US" sz="1400" u="none" strike="noStrike">
                          <a:effectLst/>
                        </a:rPr>
                        <a:t>He</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Sc</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Fe</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Al</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Zr</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Na</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Ca</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Mn</a:t>
                      </a:r>
                      <a:endParaRPr lang="en-US" sz="1400" b="1" i="0" u="none" strike="noStrike">
                        <a:effectLst/>
                        <a:latin typeface="Arial"/>
                      </a:endParaRPr>
                    </a:p>
                  </a:txBody>
                  <a:tcPr marL="7629" marR="7629" marT="7629" marB="0" anchor="ctr"/>
                </a:tc>
                <a:tc>
                  <a:txBody>
                    <a:bodyPr/>
                    <a:lstStyle/>
                    <a:p>
                      <a:pPr algn="ctr" fontAlgn="ctr"/>
                      <a:r>
                        <a:rPr lang="en-US" sz="1400" u="none" strike="noStrike">
                          <a:effectLst/>
                        </a:rPr>
                        <a:t>Si</a:t>
                      </a:r>
                      <a:endParaRPr lang="en-US" sz="1400" b="1" i="0" u="none" strike="noStrike">
                        <a:effectLst/>
                        <a:latin typeface="Arial"/>
                      </a:endParaRPr>
                    </a:p>
                  </a:txBody>
                  <a:tcPr marL="7629" marR="7629" marT="7629" marB="0" anchor="ctr"/>
                </a:tc>
                <a:extLst>
                  <a:ext uri="{0D108BD9-81ED-4DB2-BD59-A6C34878D82A}">
                    <a16:rowId xmlns:a16="http://schemas.microsoft.com/office/drawing/2014/main" val="10004"/>
                  </a:ext>
                </a:extLst>
              </a:tr>
              <a:tr h="305177">
                <a:tc vMerge="1">
                  <a:txBody>
                    <a:bodyPr/>
                    <a:lstStyle/>
                    <a:p>
                      <a:endParaRPr lang="en-US"/>
                    </a:p>
                  </a:txBody>
                  <a:tcP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a:t>
                      </a:r>
                      <a:endParaRPr lang="en-US" sz="1400" b="0" i="0" u="none" strike="noStrike">
                        <a:effectLst/>
                        <a:latin typeface="Arial"/>
                      </a:endParaRPr>
                    </a:p>
                  </a:txBody>
                  <a:tcPr marL="7629" marR="7629" marT="7629" marB="0" anchor="ctr"/>
                </a:tc>
                <a:extLst>
                  <a:ext uri="{0D108BD9-81ED-4DB2-BD59-A6C34878D82A}">
                    <a16:rowId xmlns:a16="http://schemas.microsoft.com/office/drawing/2014/main" val="10005"/>
                  </a:ext>
                </a:extLst>
              </a:tr>
              <a:tr h="305177">
                <a:tc>
                  <a:txBody>
                    <a:bodyPr/>
                    <a:lstStyle/>
                    <a:p>
                      <a:pPr algn="ctr" fontAlgn="ctr"/>
                      <a:r>
                        <a:rPr lang="en-US" sz="1400" u="none" strike="noStrike">
                          <a:effectLst/>
                        </a:rPr>
                        <a:t>REE carbonate</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0,78</a:t>
                      </a:r>
                      <a:endParaRPr lang="en-US" sz="1400" b="0" i="0" u="none" strike="noStrike">
                        <a:effectLst/>
                        <a:latin typeface="Arial"/>
                      </a:endParaRPr>
                    </a:p>
                  </a:txBody>
                  <a:tcPr marL="7629" marR="7629" marT="7629" marB="0" anchor="ctr"/>
                </a:tc>
                <a:tc>
                  <a:txBody>
                    <a:bodyPr/>
                    <a:lstStyle/>
                    <a:p>
                      <a:pPr algn="ctr" fontAlgn="ctr"/>
                      <a:r>
                        <a:rPr lang="en-US" sz="1400" u="none" strike="noStrike" dirty="0">
                          <a:effectLst/>
                        </a:rPr>
                        <a:t>&lt;0,01</a:t>
                      </a:r>
                      <a:endParaRPr lang="en-US" sz="1400" b="0" i="0" u="none" strike="noStrike" dirty="0">
                        <a:effectLst/>
                        <a:latin typeface="Arial"/>
                      </a:endParaRPr>
                    </a:p>
                  </a:txBody>
                  <a:tcPr marL="7629" marR="7629" marT="7629" marB="0" anchor="ctr"/>
                </a:tc>
                <a:tc>
                  <a:txBody>
                    <a:bodyPr/>
                    <a:lstStyle/>
                    <a:p>
                      <a:pPr algn="ctr" fontAlgn="ctr"/>
                      <a:r>
                        <a:rPr lang="en-US" sz="1400" u="none" strike="noStrike">
                          <a:effectLst/>
                        </a:rPr>
                        <a:t>0,20</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3,31</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0,05</a:t>
                      </a:r>
                      <a:endParaRPr lang="en-US" sz="1400" b="0" i="0" u="none" strike="noStrike">
                        <a:effectLst/>
                        <a:latin typeface="Arial"/>
                      </a:endParaRPr>
                    </a:p>
                  </a:txBody>
                  <a:tcPr marL="7629" marR="7629" marT="7629" marB="0" anchor="ctr"/>
                </a:tc>
                <a:tc>
                  <a:txBody>
                    <a:bodyPr/>
                    <a:lstStyle/>
                    <a:p>
                      <a:pPr algn="ctr" fontAlgn="ctr"/>
                      <a:r>
                        <a:rPr lang="en-US" sz="1400" u="none" strike="noStrike" dirty="0">
                          <a:effectLst/>
                        </a:rPr>
                        <a:t>4.43 </a:t>
                      </a:r>
                      <a:endParaRPr lang="en-US" sz="1400" b="0" i="0" u="none" strike="noStrike" dirty="0">
                        <a:effectLst/>
                        <a:latin typeface="Arial"/>
                      </a:endParaRPr>
                    </a:p>
                  </a:txBody>
                  <a:tcPr marL="7629" marR="7629" marT="7629" marB="0" anchor="ctr"/>
                </a:tc>
                <a:tc>
                  <a:txBody>
                    <a:bodyPr/>
                    <a:lstStyle/>
                    <a:p>
                      <a:pPr algn="ctr" fontAlgn="ctr"/>
                      <a:r>
                        <a:rPr lang="en-US" sz="1400" u="none" strike="noStrike">
                          <a:effectLst/>
                        </a:rPr>
                        <a:t>4,18</a:t>
                      </a:r>
                      <a:endParaRPr lang="en-US" sz="1400" b="0" i="0" u="none" strike="noStrike">
                        <a:effectLst/>
                        <a:latin typeface="Arial"/>
                      </a:endParaRPr>
                    </a:p>
                  </a:txBody>
                  <a:tcPr marL="7629" marR="7629" marT="7629" marB="0" anchor="ctr"/>
                </a:tc>
                <a:tc>
                  <a:txBody>
                    <a:bodyPr/>
                    <a:lstStyle/>
                    <a:p>
                      <a:pPr algn="ctr" fontAlgn="ctr"/>
                      <a:r>
                        <a:rPr lang="en-US" sz="1400" u="none" strike="noStrike">
                          <a:effectLst/>
                        </a:rPr>
                        <a:t>0,23</a:t>
                      </a:r>
                      <a:endParaRPr lang="en-US" sz="1400" b="0" i="0" u="none" strike="noStrike">
                        <a:effectLst/>
                        <a:latin typeface="Arial"/>
                      </a:endParaRPr>
                    </a:p>
                  </a:txBody>
                  <a:tcPr marL="7629" marR="7629" marT="7629" marB="0" anchor="ctr"/>
                </a:tc>
                <a:tc>
                  <a:txBody>
                    <a:bodyPr/>
                    <a:lstStyle/>
                    <a:p>
                      <a:pPr algn="ctr" fontAlgn="ctr"/>
                      <a:r>
                        <a:rPr lang="en-US" sz="1400" u="none" strike="noStrike" dirty="0">
                          <a:effectLst/>
                        </a:rPr>
                        <a:t>0.03 </a:t>
                      </a:r>
                      <a:endParaRPr lang="en-US" sz="1400" b="0" i="0" u="none" strike="noStrike" dirty="0">
                        <a:effectLst/>
                        <a:latin typeface="Arial"/>
                      </a:endParaRPr>
                    </a:p>
                  </a:txBody>
                  <a:tcPr marL="7629" marR="7629" marT="7629"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478501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80133" y="40897"/>
            <a:ext cx="9222898" cy="164426"/>
          </a:xfrm>
        </p:spPr>
        <p:txBody>
          <a:bodyPr>
            <a:normAutofit fontScale="90000"/>
          </a:bodyPr>
          <a:lstStyle/>
          <a:p>
            <a:r>
              <a:rPr lang="de-DE" dirty="0"/>
              <a:t>Recovery </a:t>
            </a:r>
            <a:r>
              <a:rPr lang="de-DE" dirty="0" err="1"/>
              <a:t>of</a:t>
            </a:r>
            <a:r>
              <a:rPr lang="de-DE" dirty="0"/>
              <a:t> rare </a:t>
            </a:r>
            <a:r>
              <a:rPr lang="de-DE" dirty="0" err="1"/>
              <a:t>earth</a:t>
            </a:r>
            <a:r>
              <a:rPr lang="de-DE" dirty="0"/>
              <a:t> </a:t>
            </a:r>
            <a:r>
              <a:rPr lang="de-DE" dirty="0" err="1"/>
              <a:t>elements</a:t>
            </a:r>
            <a:r>
              <a:rPr lang="de-DE" dirty="0"/>
              <a:t> </a:t>
            </a:r>
            <a:r>
              <a:rPr lang="de-DE" dirty="0" err="1"/>
              <a:t>from</a:t>
            </a:r>
            <a:r>
              <a:rPr lang="de-DE" dirty="0"/>
              <a:t> </a:t>
            </a:r>
            <a:r>
              <a:rPr lang="de-DE" dirty="0" err="1"/>
              <a:t>eudialyte</a:t>
            </a:r>
            <a:r>
              <a:rPr lang="de-DE" dirty="0"/>
              <a:t>, </a:t>
            </a:r>
            <a:r>
              <a:rPr lang="de-DE" dirty="0" err="1"/>
              <a:t>nickel</a:t>
            </a:r>
            <a:r>
              <a:rPr lang="de-DE" dirty="0"/>
              <a:t> </a:t>
            </a:r>
            <a:r>
              <a:rPr lang="de-DE" dirty="0" err="1"/>
              <a:t>lateritic</a:t>
            </a:r>
            <a:r>
              <a:rPr lang="de-DE" dirty="0"/>
              <a:t> </a:t>
            </a:r>
            <a:r>
              <a:rPr lang="de-DE" dirty="0" err="1"/>
              <a:t>ore</a:t>
            </a:r>
            <a:r>
              <a:rPr lang="de-DE" dirty="0"/>
              <a:t> and </a:t>
            </a:r>
            <a:r>
              <a:rPr lang="de-DE" dirty="0" err="1"/>
              <a:t>red</a:t>
            </a:r>
            <a:r>
              <a:rPr lang="de-DE" dirty="0"/>
              <a:t> </a:t>
            </a:r>
            <a:r>
              <a:rPr lang="de-DE" dirty="0" err="1"/>
              <a:t>mud</a:t>
            </a:r>
            <a:endParaRPr lang="de-DE" dirty="0"/>
          </a:p>
        </p:txBody>
      </p:sp>
      <p:sp>
        <p:nvSpPr>
          <p:cNvPr id="6" name="Textplatzhalter 5">
            <a:extLst>
              <a:ext uri="{FF2B5EF4-FFF2-40B4-BE49-F238E27FC236}">
                <a16:creationId xmlns:a16="http://schemas.microsoft.com/office/drawing/2014/main" id="{748DD402-00AD-46A9-B7D1-26E036F93167}"/>
              </a:ext>
            </a:extLst>
          </p:cNvPr>
          <p:cNvSpPr txBox="1">
            <a:spLocks noGrp="1"/>
          </p:cNvSpPr>
          <p:nvPr>
            <p:ph type="body" sz="quarter" idx="18"/>
          </p:nvPr>
        </p:nvSpPr>
        <p:spPr>
          <a:xfrm>
            <a:off x="1343278" y="691553"/>
            <a:ext cx="8875801" cy="1015663"/>
          </a:xfrm>
          <a:prstGeom prst="rect">
            <a:avLst/>
          </a:prstGeom>
          <a:noFill/>
        </p:spPr>
        <p:txBody>
          <a:bodyPr wrap="square" rtlCol="0">
            <a:spAutoFit/>
          </a:bodyPr>
          <a:lstStyle/>
          <a:p>
            <a:r>
              <a:rPr lang="de-DE" dirty="0"/>
              <a:t>Duration: 01.04.2019-31.12.2021, ZIM AIF- Financial support, Germany (MAREKO Project)</a:t>
            </a:r>
          </a:p>
          <a:p>
            <a:r>
              <a:rPr lang="en-US" dirty="0"/>
              <a:t>Title: Development of a modular reactor for the dry digestion of high silicon-rich ores and concentrates to avoid gel formation using the example of eudialyte concentrates</a:t>
            </a:r>
          </a:p>
          <a:p>
            <a:r>
              <a:rPr lang="de-DE" dirty="0"/>
              <a:t>Konsortium: IME, RWTH Aachen, Germany and Konzept GmbH, Germany</a:t>
            </a:r>
          </a:p>
        </p:txBody>
      </p:sp>
      <p:pic>
        <p:nvPicPr>
          <p:cNvPr id="7" name="Picture 11" descr="G:\masterstopic\Pictures\V3\bild vortrag.jpg">
            <a:extLst>
              <a:ext uri="{FF2B5EF4-FFF2-40B4-BE49-F238E27FC236}">
                <a16:creationId xmlns:a16="http://schemas.microsoft.com/office/drawing/2014/main" id="{5231C24E-0738-471D-936E-044EAF5590F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7664" y="1959256"/>
            <a:ext cx="2286954" cy="2123338"/>
          </a:xfrm>
          <a:prstGeom prst="rect">
            <a:avLst/>
          </a:prstGeom>
          <a:noFill/>
          <a:ln>
            <a:noFill/>
          </a:ln>
        </p:spPr>
      </p:pic>
      <p:pic>
        <p:nvPicPr>
          <p:cNvPr id="11" name="Grafik 10">
            <a:extLst>
              <a:ext uri="{FF2B5EF4-FFF2-40B4-BE49-F238E27FC236}">
                <a16:creationId xmlns:a16="http://schemas.microsoft.com/office/drawing/2014/main" id="{217336C9-81FB-460D-87D6-E5E18535F78C}"/>
              </a:ext>
            </a:extLst>
          </p:cNvPr>
          <p:cNvPicPr/>
          <p:nvPr/>
        </p:nvPicPr>
        <p:blipFill rotWithShape="1">
          <a:blip r:embed="rId3" cstate="print">
            <a:extLst>
              <a:ext uri="{28A0092B-C50C-407E-A947-70E740481C1C}">
                <a14:useLocalDpi xmlns:a14="http://schemas.microsoft.com/office/drawing/2010/main" val="0"/>
              </a:ext>
            </a:extLst>
          </a:blip>
          <a:srcRect l="1279" t="55328" r="2077" b="1514"/>
          <a:stretch/>
        </p:blipFill>
        <p:spPr bwMode="auto">
          <a:xfrm>
            <a:off x="1618407" y="4334634"/>
            <a:ext cx="2090631" cy="850250"/>
          </a:xfrm>
          <a:prstGeom prst="rect">
            <a:avLst/>
          </a:prstGeom>
          <a:noFill/>
          <a:ln>
            <a:noFill/>
          </a:ln>
        </p:spPr>
      </p:pic>
      <p:pic>
        <p:nvPicPr>
          <p:cNvPr id="12" name="Grafik 11">
            <a:extLst>
              <a:ext uri="{FF2B5EF4-FFF2-40B4-BE49-F238E27FC236}">
                <a16:creationId xmlns:a16="http://schemas.microsoft.com/office/drawing/2014/main" id="{4201E390-7EC0-48DC-9291-9C6F05234094}"/>
              </a:ext>
            </a:extLst>
          </p:cNvPr>
          <p:cNvPicPr>
            <a:picLocks noChangeAspect="1"/>
          </p:cNvPicPr>
          <p:nvPr/>
        </p:nvPicPr>
        <p:blipFill>
          <a:blip r:embed="rId4"/>
          <a:stretch>
            <a:fillRect/>
          </a:stretch>
        </p:blipFill>
        <p:spPr>
          <a:xfrm>
            <a:off x="5099180" y="2014594"/>
            <a:ext cx="3010437" cy="3189802"/>
          </a:xfrm>
          <a:prstGeom prst="rect">
            <a:avLst/>
          </a:prstGeom>
        </p:spPr>
      </p:pic>
      <p:grpSp>
        <p:nvGrpSpPr>
          <p:cNvPr id="14" name="Gruppieren 13">
            <a:extLst>
              <a:ext uri="{FF2B5EF4-FFF2-40B4-BE49-F238E27FC236}">
                <a16:creationId xmlns:a16="http://schemas.microsoft.com/office/drawing/2014/main" id="{06644DA9-F272-4CA5-9E67-11584CF9A623}"/>
              </a:ext>
            </a:extLst>
          </p:cNvPr>
          <p:cNvGrpSpPr/>
          <p:nvPr/>
        </p:nvGrpSpPr>
        <p:grpSpPr>
          <a:xfrm>
            <a:off x="8617924" y="2454876"/>
            <a:ext cx="1763670" cy="1517993"/>
            <a:chOff x="5756646" y="4226092"/>
            <a:chExt cx="2686646" cy="2367408"/>
          </a:xfrm>
        </p:grpSpPr>
        <p:grpSp>
          <p:nvGrpSpPr>
            <p:cNvPr id="15" name="Gruppieren 91">
              <a:extLst>
                <a:ext uri="{FF2B5EF4-FFF2-40B4-BE49-F238E27FC236}">
                  <a16:creationId xmlns:a16="http://schemas.microsoft.com/office/drawing/2014/main" id="{7718B39D-F259-46B1-9CA8-BFBF89D20B1E}"/>
                </a:ext>
              </a:extLst>
            </p:cNvPr>
            <p:cNvGrpSpPr/>
            <p:nvPr/>
          </p:nvGrpSpPr>
          <p:grpSpPr>
            <a:xfrm>
              <a:off x="6053913" y="4425048"/>
              <a:ext cx="2125967" cy="1574745"/>
              <a:chOff x="6021255" y="4245429"/>
              <a:chExt cx="2125967" cy="1574745"/>
            </a:xfrm>
          </p:grpSpPr>
          <p:sp>
            <p:nvSpPr>
              <p:cNvPr id="18" name="Abgerundetes Rechteck 24">
                <a:extLst>
                  <a:ext uri="{FF2B5EF4-FFF2-40B4-BE49-F238E27FC236}">
                    <a16:creationId xmlns:a16="http://schemas.microsoft.com/office/drawing/2014/main" id="{16B3B9C0-0D58-41D3-8D85-43FDC9EB439B}"/>
                  </a:ext>
                </a:extLst>
              </p:cNvPr>
              <p:cNvSpPr/>
              <p:nvPr/>
            </p:nvSpPr>
            <p:spPr bwMode="auto">
              <a:xfrm>
                <a:off x="6021255" y="4245429"/>
                <a:ext cx="2125967" cy="1574745"/>
              </a:xfrm>
              <a:prstGeom prst="roundRect">
                <a:avLst/>
              </a:prstGeom>
              <a:solidFill>
                <a:srgbClr val="99CC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1435" tIns="25718" rIns="51435" bIns="25718" numCol="1" rtlCol="0" anchor="t" anchorCtr="0" compatLnSpc="1">
                <a:prstTxWarp prst="textNoShape">
                  <a:avLst/>
                </a:prstTxWarp>
              </a:bodyPr>
              <a:lstStyle/>
              <a:p>
                <a:pPr defTabSz="514350"/>
                <a:endParaRPr lang="de-DE" sz="1350"/>
              </a:p>
            </p:txBody>
          </p:sp>
          <p:sp>
            <p:nvSpPr>
              <p:cNvPr id="22" name="Ellipse 21">
                <a:extLst>
                  <a:ext uri="{FF2B5EF4-FFF2-40B4-BE49-F238E27FC236}">
                    <a16:creationId xmlns:a16="http://schemas.microsoft.com/office/drawing/2014/main" id="{CD64304C-61F5-4F3B-9506-36D0F3053C02}"/>
                  </a:ext>
                </a:extLst>
              </p:cNvPr>
              <p:cNvSpPr/>
              <p:nvPr/>
            </p:nvSpPr>
            <p:spPr>
              <a:xfrm>
                <a:off x="6559953" y="5282066"/>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23" name="Ellipse 22">
                <a:extLst>
                  <a:ext uri="{FF2B5EF4-FFF2-40B4-BE49-F238E27FC236}">
                    <a16:creationId xmlns:a16="http://schemas.microsoft.com/office/drawing/2014/main" id="{DBA407D8-BFF0-42D0-8E8D-BBA414E2CF5A}"/>
                  </a:ext>
                </a:extLst>
              </p:cNvPr>
              <p:cNvSpPr/>
              <p:nvPr/>
            </p:nvSpPr>
            <p:spPr>
              <a:xfrm>
                <a:off x="6540531" y="5501336"/>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24" name="Ellipse 23">
                <a:extLst>
                  <a:ext uri="{FF2B5EF4-FFF2-40B4-BE49-F238E27FC236}">
                    <a16:creationId xmlns:a16="http://schemas.microsoft.com/office/drawing/2014/main" id="{61CDFDC7-F98F-4668-9028-6C4822B18F87}"/>
                  </a:ext>
                </a:extLst>
              </p:cNvPr>
              <p:cNvSpPr/>
              <p:nvPr/>
            </p:nvSpPr>
            <p:spPr>
              <a:xfrm>
                <a:off x="6171718" y="4534881"/>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25" name="Ellipse 24">
                <a:extLst>
                  <a:ext uri="{FF2B5EF4-FFF2-40B4-BE49-F238E27FC236}">
                    <a16:creationId xmlns:a16="http://schemas.microsoft.com/office/drawing/2014/main" id="{7E86DF8F-8BB3-4B80-A244-914A1798C945}"/>
                  </a:ext>
                </a:extLst>
              </p:cNvPr>
              <p:cNvSpPr/>
              <p:nvPr/>
            </p:nvSpPr>
            <p:spPr>
              <a:xfrm>
                <a:off x="6537866" y="4427713"/>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26" name="Ellipse 25">
                <a:extLst>
                  <a:ext uri="{FF2B5EF4-FFF2-40B4-BE49-F238E27FC236}">
                    <a16:creationId xmlns:a16="http://schemas.microsoft.com/office/drawing/2014/main" id="{DB8FB14A-49EE-4654-B5C5-3AA9F82BEB6C}"/>
                  </a:ext>
                </a:extLst>
              </p:cNvPr>
              <p:cNvSpPr/>
              <p:nvPr/>
            </p:nvSpPr>
            <p:spPr>
              <a:xfrm>
                <a:off x="6789557" y="5412519"/>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27" name="Ellipse 26">
                <a:extLst>
                  <a:ext uri="{FF2B5EF4-FFF2-40B4-BE49-F238E27FC236}">
                    <a16:creationId xmlns:a16="http://schemas.microsoft.com/office/drawing/2014/main" id="{E638434A-A957-40CE-A18C-DD372ECE18E1}"/>
                  </a:ext>
                </a:extLst>
              </p:cNvPr>
              <p:cNvSpPr/>
              <p:nvPr/>
            </p:nvSpPr>
            <p:spPr>
              <a:xfrm>
                <a:off x="6972806" y="5213672"/>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28" name="Ellipse 27">
                <a:extLst>
                  <a:ext uri="{FF2B5EF4-FFF2-40B4-BE49-F238E27FC236}">
                    <a16:creationId xmlns:a16="http://schemas.microsoft.com/office/drawing/2014/main" id="{77DD6E62-F0DA-4BAE-B937-0B21EE73E46E}"/>
                  </a:ext>
                </a:extLst>
              </p:cNvPr>
              <p:cNvSpPr/>
              <p:nvPr/>
            </p:nvSpPr>
            <p:spPr>
              <a:xfrm>
                <a:off x="6923820" y="5003736"/>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29" name="Ellipse 28">
                <a:extLst>
                  <a:ext uri="{FF2B5EF4-FFF2-40B4-BE49-F238E27FC236}">
                    <a16:creationId xmlns:a16="http://schemas.microsoft.com/office/drawing/2014/main" id="{6C5A362A-C35E-4198-B5B0-D96267870211}"/>
                  </a:ext>
                </a:extLst>
              </p:cNvPr>
              <p:cNvSpPr/>
              <p:nvPr/>
            </p:nvSpPr>
            <p:spPr>
              <a:xfrm>
                <a:off x="7568145" y="4454353"/>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30" name="Ellipse 29">
                <a:extLst>
                  <a:ext uri="{FF2B5EF4-FFF2-40B4-BE49-F238E27FC236}">
                    <a16:creationId xmlns:a16="http://schemas.microsoft.com/office/drawing/2014/main" id="{D67BD969-1EA5-4358-B817-4E8AEAB00D75}"/>
                  </a:ext>
                </a:extLst>
              </p:cNvPr>
              <p:cNvSpPr/>
              <p:nvPr/>
            </p:nvSpPr>
            <p:spPr>
              <a:xfrm>
                <a:off x="6719018" y="5055811"/>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31" name="Ellipse 30">
                <a:extLst>
                  <a:ext uri="{FF2B5EF4-FFF2-40B4-BE49-F238E27FC236}">
                    <a16:creationId xmlns:a16="http://schemas.microsoft.com/office/drawing/2014/main" id="{F33F7537-6572-4B81-AB82-24AC2723C4BB}"/>
                  </a:ext>
                </a:extLst>
              </p:cNvPr>
              <p:cNvSpPr/>
              <p:nvPr/>
            </p:nvSpPr>
            <p:spPr>
              <a:xfrm>
                <a:off x="6330783" y="4434085"/>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32" name="Ellipse 31">
                <a:extLst>
                  <a:ext uri="{FF2B5EF4-FFF2-40B4-BE49-F238E27FC236}">
                    <a16:creationId xmlns:a16="http://schemas.microsoft.com/office/drawing/2014/main" id="{34037A49-F9D5-4302-8BFB-650C45BFC51D}"/>
                  </a:ext>
                </a:extLst>
              </p:cNvPr>
              <p:cNvSpPr/>
              <p:nvPr/>
            </p:nvSpPr>
            <p:spPr>
              <a:xfrm>
                <a:off x="6523637" y="4641597"/>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33" name="Ellipse 32">
                <a:extLst>
                  <a:ext uri="{FF2B5EF4-FFF2-40B4-BE49-F238E27FC236}">
                    <a16:creationId xmlns:a16="http://schemas.microsoft.com/office/drawing/2014/main" id="{DFD0DE50-288B-4652-A55D-7F2A152086F3}"/>
                  </a:ext>
                </a:extLst>
              </p:cNvPr>
              <p:cNvSpPr/>
              <p:nvPr/>
            </p:nvSpPr>
            <p:spPr>
              <a:xfrm>
                <a:off x="6334873" y="4716071"/>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34" name="Ellipse 33">
                <a:extLst>
                  <a:ext uri="{FF2B5EF4-FFF2-40B4-BE49-F238E27FC236}">
                    <a16:creationId xmlns:a16="http://schemas.microsoft.com/office/drawing/2014/main" id="{C7A108DD-11EA-47BC-8E58-1477B13BCAD6}"/>
                  </a:ext>
                </a:extLst>
              </p:cNvPr>
              <p:cNvSpPr/>
              <p:nvPr/>
            </p:nvSpPr>
            <p:spPr>
              <a:xfrm>
                <a:off x="7517710" y="4621177"/>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35" name="Ellipse 34">
                <a:extLst>
                  <a:ext uri="{FF2B5EF4-FFF2-40B4-BE49-F238E27FC236}">
                    <a16:creationId xmlns:a16="http://schemas.microsoft.com/office/drawing/2014/main" id="{0E3C6DBF-80F8-4513-9324-05972C1F7D01}"/>
                  </a:ext>
                </a:extLst>
              </p:cNvPr>
              <p:cNvSpPr/>
              <p:nvPr/>
            </p:nvSpPr>
            <p:spPr>
              <a:xfrm>
                <a:off x="7713530" y="4567970"/>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36" name="Ellipse 35">
                <a:extLst>
                  <a:ext uri="{FF2B5EF4-FFF2-40B4-BE49-F238E27FC236}">
                    <a16:creationId xmlns:a16="http://schemas.microsoft.com/office/drawing/2014/main" id="{1445C2CA-B76A-4569-BD75-D1ADDBE24EA0}"/>
                  </a:ext>
                </a:extLst>
              </p:cNvPr>
              <p:cNvSpPr/>
              <p:nvPr/>
            </p:nvSpPr>
            <p:spPr>
              <a:xfrm>
                <a:off x="7710565" y="4824117"/>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37" name="Ellipse 36">
                <a:extLst>
                  <a:ext uri="{FF2B5EF4-FFF2-40B4-BE49-F238E27FC236}">
                    <a16:creationId xmlns:a16="http://schemas.microsoft.com/office/drawing/2014/main" id="{0D5AD4B8-7160-404D-8470-89DF23CF88A2}"/>
                  </a:ext>
                </a:extLst>
              </p:cNvPr>
              <p:cNvSpPr/>
              <p:nvPr/>
            </p:nvSpPr>
            <p:spPr>
              <a:xfrm>
                <a:off x="7507304" y="4854071"/>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38" name="Ellipse 37">
                <a:extLst>
                  <a:ext uri="{FF2B5EF4-FFF2-40B4-BE49-F238E27FC236}">
                    <a16:creationId xmlns:a16="http://schemas.microsoft.com/office/drawing/2014/main" id="{A9901050-0C45-48A5-8E53-403EDADD14F5}"/>
                  </a:ext>
                </a:extLst>
              </p:cNvPr>
              <p:cNvSpPr/>
              <p:nvPr/>
            </p:nvSpPr>
            <p:spPr>
              <a:xfrm>
                <a:off x="6796800" y="5214727"/>
                <a:ext cx="273367" cy="2876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grpSp>
        <p:sp>
          <p:nvSpPr>
            <p:cNvPr id="16" name="Abgerundetes Rechteck 21">
              <a:extLst>
                <a:ext uri="{FF2B5EF4-FFF2-40B4-BE49-F238E27FC236}">
                  <a16:creationId xmlns:a16="http://schemas.microsoft.com/office/drawing/2014/main" id="{EEDECE73-A268-439F-A04F-552EE1B5F789}"/>
                </a:ext>
              </a:extLst>
            </p:cNvPr>
            <p:cNvSpPr/>
            <p:nvPr/>
          </p:nvSpPr>
          <p:spPr>
            <a:xfrm>
              <a:off x="5756646" y="4226092"/>
              <a:ext cx="2686646" cy="1980309"/>
            </a:xfrm>
            <a:prstGeom prst="round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3335C0A7-FA96-47D9-9DAB-F224C6683802}"/>
                </a:ext>
              </a:extLst>
            </p:cNvPr>
            <p:cNvSpPr txBox="1"/>
            <p:nvPr/>
          </p:nvSpPr>
          <p:spPr>
            <a:xfrm>
              <a:off x="5921791" y="6206402"/>
              <a:ext cx="2444830" cy="387098"/>
            </a:xfrm>
            <a:prstGeom prst="rect">
              <a:avLst/>
            </a:prstGeom>
            <a:noFill/>
          </p:spPr>
          <p:txBody>
            <a:bodyPr wrap="none" rtlCol="0">
              <a:spAutoFit/>
            </a:bodyPr>
            <a:lstStyle/>
            <a:p>
              <a:pPr algn="ctr"/>
              <a:r>
                <a:rPr lang="en-US" sz="1013" b="0" dirty="0">
                  <a:latin typeface="Arial" panose="020B0604020202020204" pitchFamily="34" charset="0"/>
                  <a:cs typeface="Arial" panose="020B0604020202020204" pitchFamily="34" charset="0"/>
                </a:rPr>
                <a:t>filterable silica coagulate</a:t>
              </a:r>
            </a:p>
          </p:txBody>
        </p:sp>
      </p:grpSp>
      <p:sp>
        <p:nvSpPr>
          <p:cNvPr id="5" name="Rechteck 4">
            <a:extLst>
              <a:ext uri="{FF2B5EF4-FFF2-40B4-BE49-F238E27FC236}">
                <a16:creationId xmlns:a16="http://schemas.microsoft.com/office/drawing/2014/main" id="{F2981FDF-B2AA-42AA-A535-341FBC4DC8DE}"/>
              </a:ext>
            </a:extLst>
          </p:cNvPr>
          <p:cNvSpPr/>
          <p:nvPr/>
        </p:nvSpPr>
        <p:spPr>
          <a:xfrm>
            <a:off x="8310466" y="4477579"/>
            <a:ext cx="2956259" cy="523220"/>
          </a:xfrm>
          <a:prstGeom prst="rect">
            <a:avLst/>
          </a:prstGeom>
        </p:spPr>
        <p:txBody>
          <a:bodyPr wrap="none">
            <a:spAutoFit/>
          </a:bodyPr>
          <a:lstStyle/>
          <a:p>
            <a:r>
              <a:rPr lang="fi-FI" sz="1400" dirty="0"/>
              <a:t>D. Vosenkaul, B.Friedrich,..</a:t>
            </a:r>
          </a:p>
          <a:p>
            <a:r>
              <a:rPr lang="fi-FI" sz="1400" dirty="0"/>
              <a:t>J. Sustain. Metall. (2017) 3:79–89</a:t>
            </a:r>
            <a:endParaRPr lang="de-DE" sz="1400" dirty="0"/>
          </a:p>
        </p:txBody>
      </p:sp>
      <p:sp>
        <p:nvSpPr>
          <p:cNvPr id="2" name="Rechteck 1">
            <a:extLst>
              <a:ext uri="{FF2B5EF4-FFF2-40B4-BE49-F238E27FC236}">
                <a16:creationId xmlns:a16="http://schemas.microsoft.com/office/drawing/2014/main" id="{218A00C4-18C1-43BB-A412-542F6CA36A62}"/>
              </a:ext>
            </a:extLst>
          </p:cNvPr>
          <p:cNvSpPr/>
          <p:nvPr/>
        </p:nvSpPr>
        <p:spPr>
          <a:xfrm>
            <a:off x="946744" y="5210377"/>
            <a:ext cx="4572000" cy="369332"/>
          </a:xfrm>
          <a:prstGeom prst="rect">
            <a:avLst/>
          </a:prstGeom>
        </p:spPr>
        <p:txBody>
          <a:bodyPr>
            <a:spAutoFit/>
          </a:bodyPr>
          <a:lstStyle/>
          <a:p>
            <a:r>
              <a:rPr lang="de-DE" sz="1800" dirty="0"/>
              <a:t>MeSiO</a:t>
            </a:r>
            <a:r>
              <a:rPr lang="de-DE" sz="1800" baseline="-25000" dirty="0"/>
              <a:t>3</a:t>
            </a:r>
            <a:r>
              <a:rPr lang="de-DE" sz="1800" dirty="0"/>
              <a:t> + H</a:t>
            </a:r>
            <a:r>
              <a:rPr lang="de-DE" sz="1800" baseline="-25000" dirty="0"/>
              <a:t>2</a:t>
            </a:r>
            <a:r>
              <a:rPr lang="de-DE" sz="1800" dirty="0"/>
              <a:t>O + 2 HCl = Si(OH)</a:t>
            </a:r>
            <a:r>
              <a:rPr lang="de-DE" sz="1800" baseline="-25000" dirty="0"/>
              <a:t>4</a:t>
            </a:r>
            <a:r>
              <a:rPr lang="de-DE" sz="1800" dirty="0"/>
              <a:t> + MeCl</a:t>
            </a:r>
            <a:r>
              <a:rPr lang="de-DE" sz="1800" baseline="-25000" dirty="0"/>
              <a:t>2</a:t>
            </a:r>
          </a:p>
        </p:txBody>
      </p:sp>
    </p:spTree>
    <p:extLst>
      <p:ext uri="{BB962C8B-B14F-4D97-AF65-F5344CB8AC3E}">
        <p14:creationId xmlns:p14="http://schemas.microsoft.com/office/powerpoint/2010/main" val="103171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47C258-3317-44B4-B4F7-A92505318C12}"/>
              </a:ext>
            </a:extLst>
          </p:cNvPr>
          <p:cNvSpPr>
            <a:spLocks noGrp="1"/>
          </p:cNvSpPr>
          <p:nvPr>
            <p:ph type="title"/>
          </p:nvPr>
        </p:nvSpPr>
        <p:spPr>
          <a:xfrm>
            <a:off x="716917" y="174950"/>
            <a:ext cx="9719443" cy="285750"/>
          </a:xfrm>
        </p:spPr>
        <p:txBody>
          <a:bodyPr>
            <a:normAutofit fontScale="90000"/>
          </a:bodyPr>
          <a:lstStyle/>
          <a:p>
            <a:r>
              <a:rPr lang="de-DE" dirty="0"/>
              <a:t>Development </a:t>
            </a:r>
            <a:r>
              <a:rPr lang="de-DE" dirty="0" err="1"/>
              <a:t>of</a:t>
            </a:r>
            <a:r>
              <a:rPr lang="de-DE" dirty="0"/>
              <a:t> Dry </a:t>
            </a:r>
            <a:r>
              <a:rPr lang="de-DE" dirty="0" err="1"/>
              <a:t>digestion</a:t>
            </a:r>
            <a:r>
              <a:rPr lang="de-DE" dirty="0"/>
              <a:t> </a:t>
            </a:r>
            <a:r>
              <a:rPr lang="de-DE" dirty="0" err="1"/>
              <a:t>reactor</a:t>
            </a:r>
            <a:r>
              <a:rPr lang="de-DE" dirty="0"/>
              <a:t> </a:t>
            </a:r>
            <a:r>
              <a:rPr lang="de-DE" dirty="0" err="1"/>
              <a:t>for</a:t>
            </a:r>
            <a:r>
              <a:rPr lang="de-DE" dirty="0"/>
              <a:t> </a:t>
            </a:r>
            <a:r>
              <a:rPr lang="de-DE" dirty="0" err="1"/>
              <a:t>dissolution</a:t>
            </a:r>
            <a:r>
              <a:rPr lang="de-DE" dirty="0"/>
              <a:t> </a:t>
            </a:r>
            <a:r>
              <a:rPr lang="de-DE" dirty="0" err="1"/>
              <a:t>of</a:t>
            </a:r>
            <a:r>
              <a:rPr lang="de-DE" dirty="0"/>
              <a:t> </a:t>
            </a:r>
            <a:r>
              <a:rPr lang="de-DE" dirty="0" err="1"/>
              <a:t>ores</a:t>
            </a:r>
            <a:r>
              <a:rPr lang="de-DE" dirty="0"/>
              <a:t> </a:t>
            </a:r>
          </a:p>
        </p:txBody>
      </p:sp>
      <p:pic>
        <p:nvPicPr>
          <p:cNvPr id="3" name="Picture 2">
            <a:extLst>
              <a:ext uri="{FF2B5EF4-FFF2-40B4-BE49-F238E27FC236}">
                <a16:creationId xmlns:a16="http://schemas.microsoft.com/office/drawing/2014/main" id="{AA300477-7FF4-45C6-9A49-9D67D24DD4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382" t="3796" r="6218" b="4635"/>
          <a:stretch/>
        </p:blipFill>
        <p:spPr bwMode="auto">
          <a:xfrm>
            <a:off x="1144229" y="710580"/>
            <a:ext cx="2680277" cy="3831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Users\ime\AppData\Local\Microsoft\Windows\Temporary Internet Files\Content.IE5\5MI1TLR8\WP_20151125_11_37_40_Pro.jpg">
            <a:extLst>
              <a:ext uri="{FF2B5EF4-FFF2-40B4-BE49-F238E27FC236}">
                <a16:creationId xmlns:a16="http://schemas.microsoft.com/office/drawing/2014/main" id="{9593646A-344C-41AC-A5C1-C1069A58DD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9825" y="710579"/>
            <a:ext cx="2192217" cy="3905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760271EB-4147-4E01-B4AC-8F6CB7F8C8F8}"/>
              </a:ext>
            </a:extLst>
          </p:cNvPr>
          <p:cNvSpPr txBox="1"/>
          <p:nvPr/>
        </p:nvSpPr>
        <p:spPr>
          <a:xfrm>
            <a:off x="1144229" y="4829473"/>
            <a:ext cx="2422833" cy="569387"/>
          </a:xfrm>
          <a:prstGeom prst="rect">
            <a:avLst/>
          </a:prstGeom>
          <a:noFill/>
        </p:spPr>
        <p:txBody>
          <a:bodyPr wrap="square" rtlCol="0">
            <a:spAutoFit/>
          </a:bodyPr>
          <a:lstStyle/>
          <a:p>
            <a:r>
              <a:rPr lang="de-DE" sz="1500" dirty="0"/>
              <a:t>2L </a:t>
            </a:r>
            <a:r>
              <a:rPr lang="de-DE" sz="1500" dirty="0" err="1"/>
              <a:t>reactor</a:t>
            </a:r>
            <a:r>
              <a:rPr lang="de-DE" sz="1500" dirty="0"/>
              <a:t> </a:t>
            </a:r>
          </a:p>
          <a:p>
            <a:r>
              <a:rPr lang="de-DE" sz="1600" b="0" dirty="0"/>
              <a:t>(Maximal </a:t>
            </a:r>
            <a:r>
              <a:rPr lang="de-DE" sz="1600" b="0" dirty="0" err="1"/>
              <a:t>charging</a:t>
            </a:r>
            <a:r>
              <a:rPr lang="de-DE" sz="1600" b="0" dirty="0"/>
              <a:t>- 1 kg)</a:t>
            </a:r>
          </a:p>
        </p:txBody>
      </p:sp>
      <p:sp>
        <p:nvSpPr>
          <p:cNvPr id="7" name="Rechteck 6">
            <a:extLst>
              <a:ext uri="{FF2B5EF4-FFF2-40B4-BE49-F238E27FC236}">
                <a16:creationId xmlns:a16="http://schemas.microsoft.com/office/drawing/2014/main" id="{D534575D-4091-4240-80F7-AD55C2A49118}"/>
              </a:ext>
            </a:extLst>
          </p:cNvPr>
          <p:cNvSpPr/>
          <p:nvPr/>
        </p:nvSpPr>
        <p:spPr>
          <a:xfrm>
            <a:off x="4439825" y="4947211"/>
            <a:ext cx="2488182" cy="569387"/>
          </a:xfrm>
          <a:prstGeom prst="rect">
            <a:avLst/>
          </a:prstGeom>
        </p:spPr>
        <p:txBody>
          <a:bodyPr wrap="none">
            <a:spAutoFit/>
          </a:bodyPr>
          <a:lstStyle/>
          <a:p>
            <a:r>
              <a:rPr lang="de-DE" sz="1500" dirty="0"/>
              <a:t>40L </a:t>
            </a:r>
            <a:r>
              <a:rPr lang="de-DE" sz="1500" dirty="0" err="1"/>
              <a:t>Reactor</a:t>
            </a:r>
            <a:r>
              <a:rPr lang="de-DE" sz="1500" dirty="0"/>
              <a:t> (EURARE)</a:t>
            </a:r>
          </a:p>
          <a:p>
            <a:r>
              <a:rPr lang="de-DE" sz="1600" b="0" dirty="0"/>
              <a:t>(maximal </a:t>
            </a:r>
            <a:r>
              <a:rPr lang="de-DE" sz="1600" b="0" dirty="0" err="1"/>
              <a:t>charging</a:t>
            </a:r>
            <a:r>
              <a:rPr lang="de-DE" sz="1600" b="0" dirty="0"/>
              <a:t> 10 kg)</a:t>
            </a:r>
          </a:p>
        </p:txBody>
      </p:sp>
      <p:grpSp>
        <p:nvGrpSpPr>
          <p:cNvPr id="11" name="Gruppieren 10">
            <a:extLst>
              <a:ext uri="{FF2B5EF4-FFF2-40B4-BE49-F238E27FC236}">
                <a16:creationId xmlns:a16="http://schemas.microsoft.com/office/drawing/2014/main" id="{959D25BB-A999-4262-AAD3-CA630CCA52B9}"/>
              </a:ext>
            </a:extLst>
          </p:cNvPr>
          <p:cNvGrpSpPr/>
          <p:nvPr/>
        </p:nvGrpSpPr>
        <p:grpSpPr>
          <a:xfrm>
            <a:off x="7330127" y="923640"/>
            <a:ext cx="2898206" cy="3831818"/>
            <a:chOff x="6217501" y="88519"/>
            <a:chExt cx="3864275" cy="5109090"/>
          </a:xfrm>
        </p:grpSpPr>
        <p:sp>
          <p:nvSpPr>
            <p:cNvPr id="6" name="Textfeld 5">
              <a:extLst>
                <a:ext uri="{FF2B5EF4-FFF2-40B4-BE49-F238E27FC236}">
                  <a16:creationId xmlns:a16="http://schemas.microsoft.com/office/drawing/2014/main" id="{D7324C4B-5AE4-4EDC-B65D-2307CC587490}"/>
                </a:ext>
              </a:extLst>
            </p:cNvPr>
            <p:cNvSpPr txBox="1"/>
            <p:nvPr/>
          </p:nvSpPr>
          <p:spPr>
            <a:xfrm>
              <a:off x="6217501" y="88519"/>
              <a:ext cx="3864275" cy="5109090"/>
            </a:xfrm>
            <a:prstGeom prst="rect">
              <a:avLst/>
            </a:prstGeom>
            <a:noFill/>
          </p:spPr>
          <p:txBody>
            <a:bodyPr wrap="square" rtlCol="0">
              <a:spAutoFit/>
            </a:bodyPr>
            <a:lstStyle/>
            <a:p>
              <a:r>
                <a:rPr lang="de-DE" sz="1800" dirty="0" err="1"/>
                <a:t>Improvement</a:t>
              </a:r>
              <a:r>
                <a:rPr lang="de-DE" sz="1800" dirty="0"/>
                <a:t>:</a:t>
              </a:r>
            </a:p>
            <a:p>
              <a:pPr marL="257175" indent="-257175">
                <a:buFont typeface="Arial" panose="020B0604020202020204" pitchFamily="34" charset="0"/>
                <a:buChar char="•"/>
              </a:pPr>
              <a:r>
                <a:rPr lang="de-DE" sz="1500" dirty="0" err="1"/>
                <a:t>Countercurrent</a:t>
              </a:r>
              <a:r>
                <a:rPr lang="de-DE" sz="1500" dirty="0"/>
                <a:t> </a:t>
              </a:r>
              <a:r>
                <a:rPr lang="de-DE" sz="1500" dirty="0" err="1"/>
                <a:t>flow</a:t>
              </a:r>
              <a:r>
                <a:rPr lang="de-DE" sz="1500" dirty="0"/>
                <a:t> </a:t>
              </a:r>
              <a:r>
                <a:rPr lang="de-DE" sz="1500" dirty="0" err="1"/>
                <a:t>mixing</a:t>
              </a:r>
              <a:r>
                <a:rPr lang="de-DE" sz="1500" dirty="0"/>
                <a:t> </a:t>
              </a:r>
              <a:r>
                <a:rPr lang="de-DE" sz="1500" dirty="0" err="1"/>
                <a:t>system</a:t>
              </a:r>
              <a:endParaRPr lang="de-DE" sz="1500" dirty="0"/>
            </a:p>
            <a:p>
              <a:pPr marL="257175" indent="-257175">
                <a:buFont typeface="Arial" panose="020B0604020202020204" pitchFamily="34" charset="0"/>
                <a:buChar char="•"/>
              </a:pPr>
              <a:endParaRPr lang="de-DE" sz="1500" dirty="0"/>
            </a:p>
            <a:p>
              <a:pPr marL="257175" indent="-257175">
                <a:buFont typeface="Arial" panose="020B0604020202020204" pitchFamily="34" charset="0"/>
                <a:buChar char="•"/>
              </a:pPr>
              <a:endParaRPr lang="de-DE" sz="1500" dirty="0"/>
            </a:p>
            <a:p>
              <a:pPr marL="257175" indent="-257175">
                <a:buFont typeface="Arial" panose="020B0604020202020204" pitchFamily="34" charset="0"/>
                <a:buChar char="•"/>
              </a:pPr>
              <a:endParaRPr lang="de-DE" sz="1500" dirty="0"/>
            </a:p>
            <a:p>
              <a:pPr marL="257175" indent="-257175">
                <a:buFont typeface="Arial" panose="020B0604020202020204" pitchFamily="34" charset="0"/>
                <a:buChar char="•"/>
              </a:pPr>
              <a:endParaRPr lang="de-DE" sz="1500" dirty="0"/>
            </a:p>
            <a:p>
              <a:pPr marL="257175" indent="-257175">
                <a:buFont typeface="Arial" panose="020B0604020202020204" pitchFamily="34" charset="0"/>
                <a:buChar char="•"/>
              </a:pPr>
              <a:endParaRPr lang="de-DE" sz="1500" dirty="0"/>
            </a:p>
            <a:p>
              <a:pPr marL="257175" indent="-257175">
                <a:buFont typeface="Arial" panose="020B0604020202020204" pitchFamily="34" charset="0"/>
                <a:buChar char="•"/>
              </a:pPr>
              <a:endParaRPr lang="de-DE" sz="1500" dirty="0"/>
            </a:p>
            <a:p>
              <a:pPr marL="257175" indent="-257175">
                <a:buFont typeface="Arial" panose="020B0604020202020204" pitchFamily="34" charset="0"/>
                <a:buChar char="•"/>
              </a:pPr>
              <a:endParaRPr lang="de-DE" sz="1500" dirty="0"/>
            </a:p>
            <a:p>
              <a:pPr marL="257175" indent="-257175">
                <a:buFont typeface="Arial" panose="020B0604020202020204" pitchFamily="34" charset="0"/>
                <a:buChar char="•"/>
              </a:pPr>
              <a:r>
                <a:rPr lang="de-DE" sz="1500" dirty="0" err="1"/>
                <a:t>Separated</a:t>
              </a:r>
              <a:r>
                <a:rPr lang="de-DE" sz="1500" dirty="0"/>
                <a:t> </a:t>
              </a:r>
              <a:r>
                <a:rPr lang="de-DE" sz="1500" dirty="0" err="1"/>
                <a:t>acid</a:t>
              </a:r>
              <a:r>
                <a:rPr lang="de-DE" sz="1500" dirty="0"/>
                <a:t> and </a:t>
              </a:r>
              <a:r>
                <a:rPr lang="de-DE" sz="1500" dirty="0" err="1"/>
                <a:t>water</a:t>
              </a:r>
              <a:r>
                <a:rPr lang="de-DE" sz="1500" dirty="0"/>
                <a:t> </a:t>
              </a:r>
              <a:r>
                <a:rPr lang="de-DE" sz="1500" dirty="0" err="1"/>
                <a:t>injection</a:t>
              </a:r>
              <a:endParaRPr lang="de-DE" sz="1500" dirty="0"/>
            </a:p>
            <a:p>
              <a:pPr marL="257175" indent="-257175">
                <a:buFont typeface="Arial" panose="020B0604020202020204" pitchFamily="34" charset="0"/>
                <a:buChar char="•"/>
              </a:pPr>
              <a:r>
                <a:rPr lang="de-DE" sz="1500" dirty="0"/>
                <a:t>Large </a:t>
              </a:r>
              <a:r>
                <a:rPr lang="de-DE" sz="1500" dirty="0" err="1"/>
                <a:t>volume</a:t>
              </a:r>
              <a:endParaRPr lang="de-DE" sz="1500" dirty="0"/>
            </a:p>
            <a:p>
              <a:pPr marL="257175" indent="-257175">
                <a:buFont typeface="Arial" panose="020B0604020202020204" pitchFamily="34" charset="0"/>
                <a:buChar char="•"/>
              </a:pPr>
              <a:r>
                <a:rPr lang="de-DE" sz="1500" dirty="0"/>
                <a:t>Higher </a:t>
              </a:r>
              <a:r>
                <a:rPr lang="de-DE" sz="1500" dirty="0" err="1"/>
                <a:t>ore</a:t>
              </a:r>
              <a:r>
                <a:rPr lang="de-DE" sz="1500" dirty="0"/>
                <a:t> </a:t>
              </a:r>
              <a:r>
                <a:rPr lang="de-DE" sz="1500" dirty="0" err="1"/>
                <a:t>charging</a:t>
              </a:r>
              <a:endParaRPr lang="de-DE" sz="1500" dirty="0"/>
            </a:p>
            <a:p>
              <a:pPr marL="257175" indent="-257175">
                <a:buFont typeface="Arial" panose="020B0604020202020204" pitchFamily="34" charset="0"/>
                <a:buChar char="•"/>
              </a:pPr>
              <a:r>
                <a:rPr lang="de-DE" sz="1500" dirty="0" err="1"/>
                <a:t>Corrosion</a:t>
              </a:r>
              <a:r>
                <a:rPr lang="de-DE" sz="1500" dirty="0"/>
                <a:t> </a:t>
              </a:r>
              <a:r>
                <a:rPr lang="de-DE" sz="1500" dirty="0" err="1"/>
                <a:t>resistance</a:t>
              </a:r>
              <a:r>
                <a:rPr lang="de-DE" sz="1500" dirty="0"/>
                <a:t> </a:t>
              </a:r>
              <a:r>
                <a:rPr lang="de-DE" sz="1500" dirty="0" err="1"/>
                <a:t>materials</a:t>
              </a:r>
              <a:endParaRPr lang="de-DE" sz="1500" dirty="0"/>
            </a:p>
          </p:txBody>
        </p:sp>
        <p:pic>
          <p:nvPicPr>
            <p:cNvPr id="10" name="Grafik 9" descr="Daxner Mischsysteme Mischen Gegenstrom Mischer"/>
            <p:cNvPicPr/>
            <p:nvPr/>
          </p:nvPicPr>
          <p:blipFill rotWithShape="1">
            <a:blip r:embed="rId4">
              <a:extLst>
                <a:ext uri="{28A0092B-C50C-407E-A947-70E740481C1C}">
                  <a14:useLocalDpi xmlns:a14="http://schemas.microsoft.com/office/drawing/2010/main" val="0"/>
                </a:ext>
              </a:extLst>
            </a:blip>
            <a:srcRect t="12400" b="17400"/>
            <a:stretch/>
          </p:blipFill>
          <p:spPr bwMode="auto">
            <a:xfrm>
              <a:off x="6516653" y="1138819"/>
              <a:ext cx="2634343" cy="2104344"/>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40513711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D2BADE1-217A-4035-BF53-209D74AB08B4}"/>
              </a:ext>
            </a:extLst>
          </p:cNvPr>
          <p:cNvSpPr>
            <a:spLocks noGrp="1"/>
          </p:cNvSpPr>
          <p:nvPr>
            <p:ph type="title"/>
          </p:nvPr>
        </p:nvSpPr>
        <p:spPr>
          <a:xfrm>
            <a:off x="2137843" y="145720"/>
            <a:ext cx="6825502" cy="243027"/>
          </a:xfrm>
        </p:spPr>
        <p:txBody>
          <a:bodyPr>
            <a:normAutofit fontScale="90000"/>
          </a:bodyPr>
          <a:lstStyle/>
          <a:p>
            <a:r>
              <a:rPr lang="de-DE" dirty="0"/>
              <a:t>Dry </a:t>
            </a:r>
            <a:r>
              <a:rPr lang="de-DE" dirty="0" err="1"/>
              <a:t>digestion</a:t>
            </a:r>
            <a:r>
              <a:rPr lang="de-DE" dirty="0"/>
              <a:t> </a:t>
            </a:r>
            <a:r>
              <a:rPr lang="de-DE" dirty="0" err="1"/>
              <a:t>reactor</a:t>
            </a:r>
            <a:r>
              <a:rPr lang="de-DE" dirty="0"/>
              <a:t>, </a:t>
            </a:r>
            <a:r>
              <a:rPr lang="de-DE" dirty="0" err="1"/>
              <a:t>konzept</a:t>
            </a:r>
            <a:r>
              <a:rPr lang="de-DE" dirty="0"/>
              <a:t> GmbH, Germany</a:t>
            </a:r>
          </a:p>
        </p:txBody>
      </p:sp>
      <p:sp>
        <p:nvSpPr>
          <p:cNvPr id="7" name="Textfeld 6">
            <a:extLst>
              <a:ext uri="{FF2B5EF4-FFF2-40B4-BE49-F238E27FC236}">
                <a16:creationId xmlns:a16="http://schemas.microsoft.com/office/drawing/2014/main" id="{AD6009E5-ACFB-48C4-AE37-FEA30DC12069}"/>
              </a:ext>
            </a:extLst>
          </p:cNvPr>
          <p:cNvSpPr txBox="1"/>
          <p:nvPr/>
        </p:nvSpPr>
        <p:spPr>
          <a:xfrm>
            <a:off x="4675559" y="904548"/>
            <a:ext cx="5568957" cy="4401205"/>
          </a:xfrm>
          <a:prstGeom prst="rect">
            <a:avLst/>
          </a:prstGeom>
          <a:noFill/>
        </p:spPr>
        <p:txBody>
          <a:bodyPr wrap="square" rtlCol="0">
            <a:spAutoFit/>
          </a:bodyPr>
          <a:lstStyle/>
          <a:p>
            <a:r>
              <a:rPr lang="de-DE" sz="2000" dirty="0" err="1"/>
              <a:t>Characteristics</a:t>
            </a:r>
            <a:r>
              <a:rPr lang="de-DE" sz="2000" dirty="0"/>
              <a:t> </a:t>
            </a:r>
            <a:r>
              <a:rPr lang="de-DE" sz="2000" dirty="0" err="1"/>
              <a:t>of</a:t>
            </a:r>
            <a:r>
              <a:rPr lang="de-DE" sz="2000" dirty="0"/>
              <a:t> </a:t>
            </a:r>
            <a:r>
              <a:rPr lang="de-DE" sz="2000" dirty="0" err="1"/>
              <a:t>reactor</a:t>
            </a:r>
            <a:r>
              <a:rPr lang="de-DE" sz="2000" dirty="0"/>
              <a:t>:</a:t>
            </a:r>
          </a:p>
          <a:p>
            <a:pPr marL="192881" indent="-192881">
              <a:buFont typeface="Arial" panose="020B0604020202020204" pitchFamily="34" charset="0"/>
              <a:buChar char="•"/>
            </a:pPr>
            <a:r>
              <a:rPr lang="de-DE" sz="2000" b="0" dirty="0"/>
              <a:t>Volumen (L): 100 </a:t>
            </a:r>
          </a:p>
          <a:p>
            <a:pPr marL="192881" indent="-192881">
              <a:buFont typeface="Arial" panose="020B0604020202020204" pitchFamily="34" charset="0"/>
              <a:buChar char="•"/>
            </a:pPr>
            <a:r>
              <a:rPr lang="de-DE" sz="2000" b="0" dirty="0" err="1"/>
              <a:t>Weight</a:t>
            </a:r>
            <a:r>
              <a:rPr lang="de-DE" sz="2000" b="0" dirty="0"/>
              <a:t> </a:t>
            </a:r>
            <a:r>
              <a:rPr lang="de-DE" sz="2000" b="0" dirty="0" err="1"/>
              <a:t>of</a:t>
            </a:r>
            <a:r>
              <a:rPr lang="de-DE" sz="2000" b="0" dirty="0"/>
              <a:t> solid (kg): 40 </a:t>
            </a:r>
          </a:p>
          <a:p>
            <a:pPr marL="192881" indent="-192881">
              <a:buFont typeface="Arial" panose="020B0604020202020204" pitchFamily="34" charset="0"/>
              <a:buChar char="•"/>
            </a:pPr>
            <a:r>
              <a:rPr lang="de-DE" sz="2000" b="0" dirty="0"/>
              <a:t>Manual </a:t>
            </a:r>
            <a:r>
              <a:rPr lang="de-DE" sz="2000" b="0" dirty="0" err="1"/>
              <a:t>injection</a:t>
            </a:r>
            <a:r>
              <a:rPr lang="de-DE" sz="2000" b="0" dirty="0"/>
              <a:t> </a:t>
            </a:r>
            <a:r>
              <a:rPr lang="de-DE" sz="2000" b="0" dirty="0" err="1"/>
              <a:t>of</a:t>
            </a:r>
            <a:r>
              <a:rPr lang="de-DE" sz="2000" b="0" dirty="0"/>
              <a:t> solid </a:t>
            </a:r>
            <a:r>
              <a:rPr lang="de-DE" sz="2000" b="0" dirty="0" err="1"/>
              <a:t>materials</a:t>
            </a:r>
            <a:endParaRPr lang="de-DE" sz="2000" b="0" dirty="0"/>
          </a:p>
          <a:p>
            <a:pPr marL="192881" indent="-192881">
              <a:buFont typeface="Arial" panose="020B0604020202020204" pitchFamily="34" charset="0"/>
              <a:buChar char="•"/>
            </a:pPr>
            <a:r>
              <a:rPr lang="de-DE" sz="2000" b="0" dirty="0" err="1"/>
              <a:t>Nozzle</a:t>
            </a:r>
            <a:r>
              <a:rPr lang="de-DE" sz="2000" b="0" dirty="0"/>
              <a:t> </a:t>
            </a:r>
            <a:r>
              <a:rPr lang="de-DE" sz="2000" b="0" dirty="0" err="1"/>
              <a:t>system</a:t>
            </a:r>
            <a:r>
              <a:rPr lang="de-DE" sz="2000" b="0" dirty="0"/>
              <a:t> </a:t>
            </a:r>
            <a:r>
              <a:rPr lang="de-DE" sz="2000" b="0" dirty="0" err="1"/>
              <a:t>for</a:t>
            </a:r>
            <a:r>
              <a:rPr lang="de-DE" sz="2000" b="0" dirty="0"/>
              <a:t> </a:t>
            </a:r>
            <a:r>
              <a:rPr lang="de-DE" sz="2000" b="0" dirty="0" err="1"/>
              <a:t>water</a:t>
            </a:r>
            <a:r>
              <a:rPr lang="de-DE" sz="2000" b="0" dirty="0"/>
              <a:t> and </a:t>
            </a:r>
            <a:r>
              <a:rPr lang="de-DE" sz="2000" b="0" dirty="0" err="1"/>
              <a:t>acid</a:t>
            </a:r>
            <a:r>
              <a:rPr lang="de-DE" sz="2000" b="0" dirty="0"/>
              <a:t> </a:t>
            </a:r>
            <a:r>
              <a:rPr lang="de-DE" sz="2000" b="0" dirty="0" err="1"/>
              <a:t>injection</a:t>
            </a:r>
            <a:endParaRPr lang="de-DE" sz="2000" b="0" dirty="0"/>
          </a:p>
          <a:p>
            <a:pPr marL="192881" indent="-192881">
              <a:buFont typeface="Arial" panose="020B0604020202020204" pitchFamily="34" charset="0"/>
              <a:buChar char="•"/>
            </a:pPr>
            <a:r>
              <a:rPr lang="de-DE" sz="2000" b="0" dirty="0" err="1"/>
              <a:t>Countercurrent</a:t>
            </a:r>
            <a:r>
              <a:rPr lang="de-DE" sz="2000" b="0" dirty="0"/>
              <a:t> </a:t>
            </a:r>
            <a:r>
              <a:rPr lang="de-DE" sz="2000" b="0" dirty="0" err="1"/>
              <a:t>flow</a:t>
            </a:r>
            <a:r>
              <a:rPr lang="de-DE" sz="2000" b="0" dirty="0"/>
              <a:t> </a:t>
            </a:r>
            <a:r>
              <a:rPr lang="de-DE" sz="2000" b="0" dirty="0" err="1"/>
              <a:t>mixing</a:t>
            </a:r>
            <a:r>
              <a:rPr lang="de-DE" sz="2000" b="0" dirty="0"/>
              <a:t> </a:t>
            </a:r>
            <a:r>
              <a:rPr lang="de-DE" sz="2000" b="0" dirty="0" err="1"/>
              <a:t>system</a:t>
            </a:r>
            <a:endParaRPr lang="de-DE" sz="2000" b="0" dirty="0"/>
          </a:p>
          <a:p>
            <a:pPr marL="192881" indent="-192881">
              <a:buFont typeface="Arial" panose="020B0604020202020204" pitchFamily="34" charset="0"/>
              <a:buChar char="•"/>
            </a:pPr>
            <a:r>
              <a:rPr lang="de-DE" sz="2000" b="0" dirty="0" err="1"/>
              <a:t>No</a:t>
            </a:r>
            <a:r>
              <a:rPr lang="de-DE" sz="2000" b="0" dirty="0"/>
              <a:t> </a:t>
            </a:r>
            <a:r>
              <a:rPr lang="de-DE" sz="2000" b="0" dirty="0" err="1"/>
              <a:t>heating</a:t>
            </a:r>
            <a:r>
              <a:rPr lang="de-DE" sz="2000" b="0" dirty="0"/>
              <a:t> in </a:t>
            </a:r>
            <a:r>
              <a:rPr lang="de-DE" sz="2000" b="0" dirty="0" err="1"/>
              <a:t>reactor</a:t>
            </a:r>
            <a:endParaRPr lang="de-DE" sz="2000" b="0" dirty="0"/>
          </a:p>
          <a:p>
            <a:pPr marL="192881" indent="-192881">
              <a:buFont typeface="Arial" panose="020B0604020202020204" pitchFamily="34" charset="0"/>
              <a:buChar char="•"/>
            </a:pPr>
            <a:r>
              <a:rPr lang="de-DE" sz="2000" b="0" dirty="0"/>
              <a:t>High </a:t>
            </a:r>
            <a:r>
              <a:rPr lang="de-DE" sz="2000" b="0" dirty="0" err="1"/>
              <a:t>concentration</a:t>
            </a:r>
            <a:r>
              <a:rPr lang="de-DE" sz="2000" b="0" dirty="0"/>
              <a:t> </a:t>
            </a:r>
            <a:r>
              <a:rPr lang="de-DE" sz="2000" b="0" dirty="0" err="1"/>
              <a:t>of</a:t>
            </a:r>
            <a:r>
              <a:rPr lang="de-DE" sz="2000" b="0" dirty="0"/>
              <a:t> </a:t>
            </a:r>
            <a:r>
              <a:rPr lang="de-DE" sz="2000" b="0" dirty="0" err="1"/>
              <a:t>acid</a:t>
            </a:r>
            <a:r>
              <a:rPr lang="de-DE" sz="2000" b="0" dirty="0"/>
              <a:t> (&lt;10 </a:t>
            </a:r>
            <a:r>
              <a:rPr lang="de-DE" sz="2000" b="0" dirty="0" err="1"/>
              <a:t>mol</a:t>
            </a:r>
            <a:r>
              <a:rPr lang="de-DE" sz="2000" b="0" dirty="0"/>
              <a:t>/L) </a:t>
            </a:r>
            <a:r>
              <a:rPr lang="de-DE" sz="2000" b="0" dirty="0" err="1"/>
              <a:t>enables</a:t>
            </a:r>
            <a:r>
              <a:rPr lang="de-DE" sz="2000" b="0" dirty="0"/>
              <a:t> a strong </a:t>
            </a:r>
            <a:r>
              <a:rPr lang="de-DE" sz="2000" b="0" dirty="0" err="1"/>
              <a:t>exothermic</a:t>
            </a:r>
            <a:r>
              <a:rPr lang="de-DE" sz="2000" b="0" dirty="0"/>
              <a:t> </a:t>
            </a:r>
            <a:r>
              <a:rPr lang="de-DE" sz="2000" b="0" dirty="0" err="1"/>
              <a:t>reaction</a:t>
            </a:r>
            <a:endParaRPr lang="de-DE" sz="2000" b="0" dirty="0"/>
          </a:p>
          <a:p>
            <a:pPr marL="192881" indent="-192881">
              <a:buFont typeface="Arial" panose="020B0604020202020204" pitchFamily="34" charset="0"/>
              <a:buChar char="•"/>
            </a:pPr>
            <a:r>
              <a:rPr lang="en-US" sz="2000" b="0" dirty="0"/>
              <a:t>After the mixing process, the leached product leaves the mixing chamber through the outlet flaps</a:t>
            </a:r>
            <a:endParaRPr lang="de-DE" sz="2000" b="0" dirty="0"/>
          </a:p>
          <a:p>
            <a:pPr marL="192881" indent="-192881">
              <a:buFont typeface="Arial" panose="020B0604020202020204" pitchFamily="34" charset="0"/>
              <a:buChar char="•"/>
            </a:pPr>
            <a:endParaRPr lang="de-DE" sz="2000" dirty="0"/>
          </a:p>
          <a:p>
            <a:endParaRPr lang="de-DE" sz="2000" dirty="0"/>
          </a:p>
        </p:txBody>
      </p:sp>
      <p:pic>
        <p:nvPicPr>
          <p:cNvPr id="4" name="Grafik 3">
            <a:extLst>
              <a:ext uri="{FF2B5EF4-FFF2-40B4-BE49-F238E27FC236}">
                <a16:creationId xmlns:a16="http://schemas.microsoft.com/office/drawing/2014/main" id="{769E9FCF-BF1D-4B60-A7BA-9B5F6167CD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155"/>
          <a:stretch/>
        </p:blipFill>
        <p:spPr>
          <a:xfrm>
            <a:off x="800123" y="622476"/>
            <a:ext cx="3059777" cy="4924501"/>
          </a:xfrm>
          <a:prstGeom prst="rect">
            <a:avLst/>
          </a:prstGeom>
        </p:spPr>
      </p:pic>
      <p:sp>
        <p:nvSpPr>
          <p:cNvPr id="13" name="Rechteck 12">
            <a:extLst>
              <a:ext uri="{FF2B5EF4-FFF2-40B4-BE49-F238E27FC236}">
                <a16:creationId xmlns:a16="http://schemas.microsoft.com/office/drawing/2014/main" id="{D17E532B-D1A3-45B0-85C0-D309EE0AB44F}"/>
              </a:ext>
            </a:extLst>
          </p:cNvPr>
          <p:cNvSpPr/>
          <p:nvPr/>
        </p:nvSpPr>
        <p:spPr>
          <a:xfrm>
            <a:off x="669461" y="5584119"/>
            <a:ext cx="5158335" cy="369332"/>
          </a:xfrm>
          <a:prstGeom prst="rect">
            <a:avLst/>
          </a:prstGeom>
        </p:spPr>
        <p:txBody>
          <a:bodyPr wrap="none">
            <a:spAutoFit/>
          </a:bodyPr>
          <a:lstStyle/>
          <a:p>
            <a:r>
              <a:rPr lang="de-DE" sz="1800" dirty="0" err="1"/>
              <a:t>With</a:t>
            </a:r>
            <a:r>
              <a:rPr lang="de-DE" sz="1800" dirty="0"/>
              <a:t> </a:t>
            </a:r>
            <a:r>
              <a:rPr lang="de-DE" sz="1800" dirty="0" err="1"/>
              <a:t>permission</a:t>
            </a:r>
            <a:r>
              <a:rPr lang="de-DE" sz="1800" dirty="0"/>
              <a:t> </a:t>
            </a:r>
            <a:r>
              <a:rPr lang="de-DE" sz="1800" dirty="0" err="1"/>
              <a:t>of</a:t>
            </a:r>
            <a:r>
              <a:rPr lang="de-DE" sz="1800" dirty="0"/>
              <a:t> Konzept, Düren, Germany</a:t>
            </a:r>
          </a:p>
        </p:txBody>
      </p:sp>
    </p:spTree>
    <p:extLst>
      <p:ext uri="{BB962C8B-B14F-4D97-AF65-F5344CB8AC3E}">
        <p14:creationId xmlns:p14="http://schemas.microsoft.com/office/powerpoint/2010/main" val="192029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4D6884-C331-4307-9BBF-6FC045145A1B}"/>
              </a:ext>
            </a:extLst>
          </p:cNvPr>
          <p:cNvSpPr>
            <a:spLocks noGrp="1"/>
          </p:cNvSpPr>
          <p:nvPr>
            <p:ph type="title"/>
          </p:nvPr>
        </p:nvSpPr>
        <p:spPr>
          <a:xfrm>
            <a:off x="701126" y="111062"/>
            <a:ext cx="8849040" cy="369332"/>
          </a:xfrm>
        </p:spPr>
        <p:txBody>
          <a:bodyPr>
            <a:normAutofit fontScale="90000"/>
          </a:bodyPr>
          <a:lstStyle/>
          <a:p>
            <a:r>
              <a:rPr lang="de-DE" dirty="0"/>
              <a:t>Chemical </a:t>
            </a:r>
            <a:r>
              <a:rPr lang="de-DE" dirty="0" err="1"/>
              <a:t>composition</a:t>
            </a:r>
            <a:r>
              <a:rPr lang="de-DE" dirty="0"/>
              <a:t> </a:t>
            </a:r>
            <a:r>
              <a:rPr lang="de-DE" dirty="0" err="1"/>
              <a:t>of</a:t>
            </a:r>
            <a:r>
              <a:rPr lang="de-DE" dirty="0"/>
              <a:t> </a:t>
            </a:r>
            <a:r>
              <a:rPr lang="de-DE" dirty="0" err="1"/>
              <a:t>studied</a:t>
            </a:r>
            <a:r>
              <a:rPr lang="de-DE" dirty="0"/>
              <a:t> </a:t>
            </a:r>
            <a:r>
              <a:rPr lang="de-DE" dirty="0" err="1"/>
              <a:t>materials</a:t>
            </a:r>
            <a:r>
              <a:rPr lang="de-DE" dirty="0"/>
              <a:t> </a:t>
            </a:r>
            <a:r>
              <a:rPr lang="de-DE" dirty="0" err="1"/>
              <a:t>with</a:t>
            </a:r>
            <a:r>
              <a:rPr lang="de-DE" dirty="0"/>
              <a:t> </a:t>
            </a:r>
            <a:r>
              <a:rPr lang="de-DE" dirty="0" err="1"/>
              <a:t>reaction</a:t>
            </a:r>
            <a:r>
              <a:rPr lang="de-DE" dirty="0"/>
              <a:t> </a:t>
            </a:r>
            <a:r>
              <a:rPr lang="de-DE" dirty="0" err="1"/>
              <a:t>parameters</a:t>
            </a:r>
            <a:endParaRPr lang="de-DE" dirty="0"/>
          </a:p>
        </p:txBody>
      </p:sp>
      <p:graphicFrame>
        <p:nvGraphicFramePr>
          <p:cNvPr id="5" name="Tabelle 4">
            <a:extLst>
              <a:ext uri="{FF2B5EF4-FFF2-40B4-BE49-F238E27FC236}">
                <a16:creationId xmlns:a16="http://schemas.microsoft.com/office/drawing/2014/main" id="{32240BFA-019B-4716-AB87-4342627BC782}"/>
              </a:ext>
            </a:extLst>
          </p:cNvPr>
          <p:cNvGraphicFramePr>
            <a:graphicFrameLocks noGrp="1"/>
          </p:cNvGraphicFramePr>
          <p:nvPr>
            <p:extLst>
              <p:ext uri="{D42A27DB-BD31-4B8C-83A1-F6EECF244321}">
                <p14:modId xmlns:p14="http://schemas.microsoft.com/office/powerpoint/2010/main" val="978469170"/>
              </p:ext>
            </p:extLst>
          </p:nvPr>
        </p:nvGraphicFramePr>
        <p:xfrm>
          <a:off x="630709" y="1086012"/>
          <a:ext cx="5465291" cy="653218"/>
        </p:xfrm>
        <a:graphic>
          <a:graphicData uri="http://schemas.openxmlformats.org/drawingml/2006/table">
            <a:tbl>
              <a:tblPr firstRow="1" firstCol="1" bandRow="1"/>
              <a:tblGrid>
                <a:gridCol w="510222">
                  <a:extLst>
                    <a:ext uri="{9D8B030D-6E8A-4147-A177-3AD203B41FA5}">
                      <a16:colId xmlns:a16="http://schemas.microsoft.com/office/drawing/2014/main" val="2067939242"/>
                    </a:ext>
                  </a:extLst>
                </a:gridCol>
                <a:gridCol w="510222">
                  <a:extLst>
                    <a:ext uri="{9D8B030D-6E8A-4147-A177-3AD203B41FA5}">
                      <a16:colId xmlns:a16="http://schemas.microsoft.com/office/drawing/2014/main" val="3537091355"/>
                    </a:ext>
                  </a:extLst>
                </a:gridCol>
                <a:gridCol w="510222">
                  <a:extLst>
                    <a:ext uri="{9D8B030D-6E8A-4147-A177-3AD203B41FA5}">
                      <a16:colId xmlns:a16="http://schemas.microsoft.com/office/drawing/2014/main" val="347974375"/>
                    </a:ext>
                  </a:extLst>
                </a:gridCol>
                <a:gridCol w="509620">
                  <a:extLst>
                    <a:ext uri="{9D8B030D-6E8A-4147-A177-3AD203B41FA5}">
                      <a16:colId xmlns:a16="http://schemas.microsoft.com/office/drawing/2014/main" val="2597102522"/>
                    </a:ext>
                  </a:extLst>
                </a:gridCol>
                <a:gridCol w="509620">
                  <a:extLst>
                    <a:ext uri="{9D8B030D-6E8A-4147-A177-3AD203B41FA5}">
                      <a16:colId xmlns:a16="http://schemas.microsoft.com/office/drawing/2014/main" val="3829674816"/>
                    </a:ext>
                  </a:extLst>
                </a:gridCol>
                <a:gridCol w="509620">
                  <a:extLst>
                    <a:ext uri="{9D8B030D-6E8A-4147-A177-3AD203B41FA5}">
                      <a16:colId xmlns:a16="http://schemas.microsoft.com/office/drawing/2014/main" val="1419148614"/>
                    </a:ext>
                  </a:extLst>
                </a:gridCol>
                <a:gridCol w="509620">
                  <a:extLst>
                    <a:ext uri="{9D8B030D-6E8A-4147-A177-3AD203B41FA5}">
                      <a16:colId xmlns:a16="http://schemas.microsoft.com/office/drawing/2014/main" val="3128966555"/>
                    </a:ext>
                  </a:extLst>
                </a:gridCol>
                <a:gridCol w="484289">
                  <a:extLst>
                    <a:ext uri="{9D8B030D-6E8A-4147-A177-3AD203B41FA5}">
                      <a16:colId xmlns:a16="http://schemas.microsoft.com/office/drawing/2014/main" val="694482211"/>
                    </a:ext>
                  </a:extLst>
                </a:gridCol>
                <a:gridCol w="489717">
                  <a:extLst>
                    <a:ext uri="{9D8B030D-6E8A-4147-A177-3AD203B41FA5}">
                      <a16:colId xmlns:a16="http://schemas.microsoft.com/office/drawing/2014/main" val="835764766"/>
                    </a:ext>
                  </a:extLst>
                </a:gridCol>
                <a:gridCol w="471021">
                  <a:extLst>
                    <a:ext uri="{9D8B030D-6E8A-4147-A177-3AD203B41FA5}">
                      <a16:colId xmlns:a16="http://schemas.microsoft.com/office/drawing/2014/main" val="1436446377"/>
                    </a:ext>
                  </a:extLst>
                </a:gridCol>
                <a:gridCol w="451118">
                  <a:extLst>
                    <a:ext uri="{9D8B030D-6E8A-4147-A177-3AD203B41FA5}">
                      <a16:colId xmlns:a16="http://schemas.microsoft.com/office/drawing/2014/main" val="2197127848"/>
                    </a:ext>
                  </a:extLst>
                </a:gridCol>
              </a:tblGrid>
              <a:tr h="222127">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Al</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Fe</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Ti</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Ca</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200" b="1"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Si</a:t>
                      </a:r>
                      <a:endParaRPr lang="de-DE"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Zr</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Mn</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La</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Ce</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Y</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Nd</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85173422"/>
                  </a:ext>
                </a:extLst>
              </a:tr>
              <a:tr h="214302">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b="1"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t>
                      </a:r>
                      <a:endParaRPr lang="de-DE"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ppm</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Ppm</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ppm</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ppm</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7488113"/>
                  </a:ext>
                </a:extLst>
              </a:tr>
              <a:tr h="214302">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8,92</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3,62</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0,13</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1,59</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b="1"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25,1</a:t>
                      </a:r>
                      <a:endParaRPr lang="de-DE" sz="1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0,77</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0,14</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554</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1400</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897</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650</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8355287"/>
                  </a:ext>
                </a:extLst>
              </a:tr>
            </a:tbl>
          </a:graphicData>
        </a:graphic>
      </p:graphicFrame>
      <p:sp>
        <p:nvSpPr>
          <p:cNvPr id="6" name="Rectangle 2">
            <a:extLst>
              <a:ext uri="{FF2B5EF4-FFF2-40B4-BE49-F238E27FC236}">
                <a16:creationId xmlns:a16="http://schemas.microsoft.com/office/drawing/2014/main" id="{928F5F2D-28B5-43C5-8C52-DD968D50785D}"/>
              </a:ext>
            </a:extLst>
          </p:cNvPr>
          <p:cNvSpPr>
            <a:spLocks noChangeArrowheads="1"/>
          </p:cNvSpPr>
          <p:nvPr/>
        </p:nvSpPr>
        <p:spPr bwMode="auto">
          <a:xfrm>
            <a:off x="4814811" y="1391395"/>
            <a:ext cx="167354"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just" eaLnBrk="0" fontAlgn="base" hangingPunct="0">
              <a:spcBef>
                <a:spcPct val="0"/>
              </a:spcBef>
              <a:spcAft>
                <a:spcPct val="0"/>
              </a:spcAft>
            </a:pPr>
            <a:r>
              <a:rPr lang="de-DE" altLang="de-DE" sz="825" dirty="0">
                <a:latin typeface="Arial" panose="020B0604020202020204" pitchFamily="34" charset="0"/>
                <a:ea typeface="Calibri" panose="020F0502020204030204" pitchFamily="34" charset="0"/>
                <a:cs typeface="Arial" panose="020B0604020202020204" pitchFamily="34" charset="0"/>
              </a:rPr>
              <a:t>.</a:t>
            </a:r>
            <a:endParaRPr lang="de-DE" altLang="de-DE" sz="1800" dirty="0">
              <a:latin typeface="Arial" panose="020B0604020202020204" pitchFamily="34" charset="0"/>
            </a:endParaRPr>
          </a:p>
        </p:txBody>
      </p:sp>
      <p:graphicFrame>
        <p:nvGraphicFramePr>
          <p:cNvPr id="9" name="Tabelle 8">
            <a:extLst>
              <a:ext uri="{FF2B5EF4-FFF2-40B4-BE49-F238E27FC236}">
                <a16:creationId xmlns:a16="http://schemas.microsoft.com/office/drawing/2014/main" id="{4A6D7077-3BC2-471C-85C5-2672F11DB68D}"/>
              </a:ext>
            </a:extLst>
          </p:cNvPr>
          <p:cNvGraphicFramePr>
            <a:graphicFrameLocks noGrp="1"/>
          </p:cNvGraphicFramePr>
          <p:nvPr>
            <p:extLst>
              <p:ext uri="{D42A27DB-BD31-4B8C-83A1-F6EECF244321}">
                <p14:modId xmlns:p14="http://schemas.microsoft.com/office/powerpoint/2010/main" val="3351599952"/>
              </p:ext>
            </p:extLst>
          </p:nvPr>
        </p:nvGraphicFramePr>
        <p:xfrm>
          <a:off x="701126" y="2652482"/>
          <a:ext cx="5060011" cy="733888"/>
        </p:xfrm>
        <a:graphic>
          <a:graphicData uri="http://schemas.openxmlformats.org/drawingml/2006/table">
            <a:tbl>
              <a:tblPr firstRow="1" firstCol="1" bandRow="1"/>
              <a:tblGrid>
                <a:gridCol w="569933">
                  <a:extLst>
                    <a:ext uri="{9D8B030D-6E8A-4147-A177-3AD203B41FA5}">
                      <a16:colId xmlns:a16="http://schemas.microsoft.com/office/drawing/2014/main" val="3461526064"/>
                    </a:ext>
                  </a:extLst>
                </a:gridCol>
                <a:gridCol w="569933">
                  <a:extLst>
                    <a:ext uri="{9D8B030D-6E8A-4147-A177-3AD203B41FA5}">
                      <a16:colId xmlns:a16="http://schemas.microsoft.com/office/drawing/2014/main" val="4040556912"/>
                    </a:ext>
                  </a:extLst>
                </a:gridCol>
                <a:gridCol w="569933">
                  <a:extLst>
                    <a:ext uri="{9D8B030D-6E8A-4147-A177-3AD203B41FA5}">
                      <a16:colId xmlns:a16="http://schemas.microsoft.com/office/drawing/2014/main" val="3384274557"/>
                    </a:ext>
                  </a:extLst>
                </a:gridCol>
                <a:gridCol w="569260">
                  <a:extLst>
                    <a:ext uri="{9D8B030D-6E8A-4147-A177-3AD203B41FA5}">
                      <a16:colId xmlns:a16="http://schemas.microsoft.com/office/drawing/2014/main" val="3423506442"/>
                    </a:ext>
                  </a:extLst>
                </a:gridCol>
                <a:gridCol w="569260">
                  <a:extLst>
                    <a:ext uri="{9D8B030D-6E8A-4147-A177-3AD203B41FA5}">
                      <a16:colId xmlns:a16="http://schemas.microsoft.com/office/drawing/2014/main" val="2178999240"/>
                    </a:ext>
                  </a:extLst>
                </a:gridCol>
                <a:gridCol w="569260">
                  <a:extLst>
                    <a:ext uri="{9D8B030D-6E8A-4147-A177-3AD203B41FA5}">
                      <a16:colId xmlns:a16="http://schemas.microsoft.com/office/drawing/2014/main" val="2900934898"/>
                    </a:ext>
                  </a:extLst>
                </a:gridCol>
                <a:gridCol w="569260">
                  <a:extLst>
                    <a:ext uri="{9D8B030D-6E8A-4147-A177-3AD203B41FA5}">
                      <a16:colId xmlns:a16="http://schemas.microsoft.com/office/drawing/2014/main" val="4106667250"/>
                    </a:ext>
                  </a:extLst>
                </a:gridCol>
                <a:gridCol w="547028">
                  <a:extLst>
                    <a:ext uri="{9D8B030D-6E8A-4147-A177-3AD203B41FA5}">
                      <a16:colId xmlns:a16="http://schemas.microsoft.com/office/drawing/2014/main" val="2811966982"/>
                    </a:ext>
                  </a:extLst>
                </a:gridCol>
                <a:gridCol w="526144">
                  <a:extLst>
                    <a:ext uri="{9D8B030D-6E8A-4147-A177-3AD203B41FA5}">
                      <a16:colId xmlns:a16="http://schemas.microsoft.com/office/drawing/2014/main" val="3842594440"/>
                    </a:ext>
                  </a:extLst>
                </a:gridCol>
              </a:tblGrid>
              <a:tr h="257569">
                <a:tc>
                  <a:txBody>
                    <a:bodyPr/>
                    <a:lstStyle/>
                    <a:p>
                      <a:pPr algn="just">
                        <a:lnSpc>
                          <a:spcPct val="107000"/>
                        </a:lnSpc>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Al</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dirty="0" err="1">
                          <a:effectLst/>
                          <a:latin typeface="Arial" panose="020B0604020202020204" pitchFamily="34" charset="0"/>
                          <a:ea typeface="Calibri" panose="020F0502020204030204" pitchFamily="34" charset="0"/>
                          <a:cs typeface="Times New Roman" panose="02020603050405020304" pitchFamily="18" charset="0"/>
                        </a:rPr>
                        <a:t>Fe</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Ti</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Ca</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b="1"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Si</a:t>
                      </a:r>
                      <a:endParaRPr lang="de-DE"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Sc</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V</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Ce</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Y</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64028519"/>
                  </a:ext>
                </a:extLst>
              </a:tr>
              <a:tr h="257569">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b="1"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a:t>
                      </a:r>
                      <a:endParaRPr lang="de-DE"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ppm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ppm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Ppm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ppm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96300"/>
                  </a:ext>
                </a:extLst>
              </a:tr>
              <a:tr h="218750">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13,90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6,14</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4,47</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9,29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b="1"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18,1</a:t>
                      </a:r>
                      <a:endParaRPr lang="de-DE"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108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´429</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462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124</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3447891"/>
                  </a:ext>
                </a:extLst>
              </a:tr>
            </a:tbl>
          </a:graphicData>
        </a:graphic>
      </p:graphicFrame>
      <p:graphicFrame>
        <p:nvGraphicFramePr>
          <p:cNvPr id="13" name="Tabelle 12">
            <a:extLst>
              <a:ext uri="{FF2B5EF4-FFF2-40B4-BE49-F238E27FC236}">
                <a16:creationId xmlns:a16="http://schemas.microsoft.com/office/drawing/2014/main" id="{954CEA76-D771-432F-8729-C176014A41EA}"/>
              </a:ext>
            </a:extLst>
          </p:cNvPr>
          <p:cNvGraphicFramePr>
            <a:graphicFrameLocks noGrp="1"/>
          </p:cNvGraphicFramePr>
          <p:nvPr>
            <p:extLst>
              <p:ext uri="{D42A27DB-BD31-4B8C-83A1-F6EECF244321}">
                <p14:modId xmlns:p14="http://schemas.microsoft.com/office/powerpoint/2010/main" val="279841097"/>
              </p:ext>
            </p:extLst>
          </p:nvPr>
        </p:nvGraphicFramePr>
        <p:xfrm>
          <a:off x="594108" y="4293978"/>
          <a:ext cx="5400420" cy="650367"/>
        </p:xfrm>
        <a:graphic>
          <a:graphicData uri="http://schemas.openxmlformats.org/drawingml/2006/table">
            <a:tbl>
              <a:tblPr firstRow="1" firstCol="1" bandRow="1"/>
              <a:tblGrid>
                <a:gridCol w="611234">
                  <a:extLst>
                    <a:ext uri="{9D8B030D-6E8A-4147-A177-3AD203B41FA5}">
                      <a16:colId xmlns:a16="http://schemas.microsoft.com/office/drawing/2014/main" val="3460430710"/>
                    </a:ext>
                  </a:extLst>
                </a:gridCol>
                <a:gridCol w="647702">
                  <a:extLst>
                    <a:ext uri="{9D8B030D-6E8A-4147-A177-3AD203B41FA5}">
                      <a16:colId xmlns:a16="http://schemas.microsoft.com/office/drawing/2014/main" val="2446818430"/>
                    </a:ext>
                  </a:extLst>
                </a:gridCol>
                <a:gridCol w="612026">
                  <a:extLst>
                    <a:ext uri="{9D8B030D-6E8A-4147-A177-3AD203B41FA5}">
                      <a16:colId xmlns:a16="http://schemas.microsoft.com/office/drawing/2014/main" val="771588367"/>
                    </a:ext>
                  </a:extLst>
                </a:gridCol>
                <a:gridCol w="611234">
                  <a:extLst>
                    <a:ext uri="{9D8B030D-6E8A-4147-A177-3AD203B41FA5}">
                      <a16:colId xmlns:a16="http://schemas.microsoft.com/office/drawing/2014/main" val="141862790"/>
                    </a:ext>
                  </a:extLst>
                </a:gridCol>
                <a:gridCol w="611234">
                  <a:extLst>
                    <a:ext uri="{9D8B030D-6E8A-4147-A177-3AD203B41FA5}">
                      <a16:colId xmlns:a16="http://schemas.microsoft.com/office/drawing/2014/main" val="913724509"/>
                    </a:ext>
                  </a:extLst>
                </a:gridCol>
                <a:gridCol w="511343">
                  <a:extLst>
                    <a:ext uri="{9D8B030D-6E8A-4147-A177-3AD203B41FA5}">
                      <a16:colId xmlns:a16="http://schemas.microsoft.com/office/drawing/2014/main" val="1611128980"/>
                    </a:ext>
                  </a:extLst>
                </a:gridCol>
                <a:gridCol w="605684">
                  <a:extLst>
                    <a:ext uri="{9D8B030D-6E8A-4147-A177-3AD203B41FA5}">
                      <a16:colId xmlns:a16="http://schemas.microsoft.com/office/drawing/2014/main" val="390802521"/>
                    </a:ext>
                  </a:extLst>
                </a:gridCol>
                <a:gridCol w="611234">
                  <a:extLst>
                    <a:ext uri="{9D8B030D-6E8A-4147-A177-3AD203B41FA5}">
                      <a16:colId xmlns:a16="http://schemas.microsoft.com/office/drawing/2014/main" val="1616267775"/>
                    </a:ext>
                  </a:extLst>
                </a:gridCol>
                <a:gridCol w="578729">
                  <a:extLst>
                    <a:ext uri="{9D8B030D-6E8A-4147-A177-3AD203B41FA5}">
                      <a16:colId xmlns:a16="http://schemas.microsoft.com/office/drawing/2014/main" val="3176153530"/>
                    </a:ext>
                  </a:extLst>
                </a:gridCol>
              </a:tblGrid>
              <a:tr h="209027">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Al</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Fe</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Ti</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dirty="0" err="1">
                          <a:effectLst/>
                          <a:latin typeface="Arial" panose="020B0604020202020204" pitchFamily="34" charset="0"/>
                          <a:ea typeface="Calibri" panose="020F0502020204030204" pitchFamily="34" charset="0"/>
                          <a:cs typeface="Times New Roman" panose="02020603050405020304" pitchFamily="18" charset="0"/>
                        </a:rPr>
                        <a:t>Cr</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Si</a:t>
                      </a:r>
                      <a:endParaRPr lang="de-DE"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Ni</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V</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Sc</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Y</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63188376"/>
                  </a:ext>
                </a:extLst>
              </a:tr>
              <a:tr h="209027">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t>
                      </a:r>
                      <a:endParaRPr lang="de-DE"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ppm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ppm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ppm</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7156956"/>
                  </a:ext>
                </a:extLst>
              </a:tr>
              <a:tr h="209027">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1,13</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29,80</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0,02</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0,57</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16,7</a:t>
                      </a:r>
                      <a:endParaRPr lang="de-DE"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1,68</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61</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Arial" panose="020B0604020202020204" pitchFamily="34" charset="0"/>
                          <a:ea typeface="Calibri" panose="020F0502020204030204" pitchFamily="34" charset="0"/>
                          <a:cs typeface="Times New Roman" panose="02020603050405020304" pitchFamily="18" charset="0"/>
                        </a:rPr>
                        <a:t>47</a:t>
                      </a:r>
                      <a:endParaRPr lang="de-DE" sz="14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dirty="0">
                          <a:effectLst/>
                          <a:latin typeface="Arial" panose="020B0604020202020204" pitchFamily="34" charset="0"/>
                          <a:ea typeface="Calibri" panose="020F0502020204030204" pitchFamily="34" charset="0"/>
                          <a:cs typeface="Times New Roman" panose="02020603050405020304" pitchFamily="18" charset="0"/>
                        </a:rPr>
                        <a:t>4</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2691906"/>
                  </a:ext>
                </a:extLst>
              </a:tr>
            </a:tbl>
          </a:graphicData>
        </a:graphic>
      </p:graphicFrame>
      <p:sp>
        <p:nvSpPr>
          <p:cNvPr id="15" name="Rechteck 14">
            <a:extLst>
              <a:ext uri="{FF2B5EF4-FFF2-40B4-BE49-F238E27FC236}">
                <a16:creationId xmlns:a16="http://schemas.microsoft.com/office/drawing/2014/main" id="{2310553B-837E-43BA-A397-552B9E9795BB}"/>
              </a:ext>
            </a:extLst>
          </p:cNvPr>
          <p:cNvSpPr/>
          <p:nvPr/>
        </p:nvSpPr>
        <p:spPr>
          <a:xfrm>
            <a:off x="659885" y="598537"/>
            <a:ext cx="1274708" cy="369332"/>
          </a:xfrm>
          <a:prstGeom prst="rect">
            <a:avLst/>
          </a:prstGeom>
        </p:spPr>
        <p:txBody>
          <a:bodyPr wrap="none">
            <a:spAutoFit/>
          </a:bodyPr>
          <a:lstStyle/>
          <a:p>
            <a:r>
              <a:rPr lang="de-DE" altLang="de-DE" sz="1800" dirty="0" err="1">
                <a:latin typeface="Arial" panose="020B0604020202020204" pitchFamily="34" charset="0"/>
                <a:ea typeface="Calibri" panose="020F0502020204030204" pitchFamily="34" charset="0"/>
                <a:cs typeface="Arial" panose="020B0604020202020204" pitchFamily="34" charset="0"/>
              </a:rPr>
              <a:t>Eudialyte</a:t>
            </a:r>
            <a:r>
              <a:rPr lang="de-DE" altLang="de-DE" sz="1800" dirty="0">
                <a:latin typeface="Arial" panose="020B0604020202020204" pitchFamily="34" charset="0"/>
                <a:ea typeface="Calibri" panose="020F0502020204030204" pitchFamily="34" charset="0"/>
                <a:cs typeface="Arial" panose="020B0604020202020204" pitchFamily="34" charset="0"/>
              </a:rPr>
              <a:t> </a:t>
            </a:r>
            <a:endParaRPr lang="de-DE" sz="1800" dirty="0"/>
          </a:p>
        </p:txBody>
      </p:sp>
      <p:sp>
        <p:nvSpPr>
          <p:cNvPr id="16" name="Rechteck 15">
            <a:extLst>
              <a:ext uri="{FF2B5EF4-FFF2-40B4-BE49-F238E27FC236}">
                <a16:creationId xmlns:a16="http://schemas.microsoft.com/office/drawing/2014/main" id="{2ACEFAAF-82F1-4D22-804B-E65044C2B873}"/>
              </a:ext>
            </a:extLst>
          </p:cNvPr>
          <p:cNvSpPr/>
          <p:nvPr/>
        </p:nvSpPr>
        <p:spPr>
          <a:xfrm>
            <a:off x="540396" y="2059894"/>
            <a:ext cx="1967205" cy="369332"/>
          </a:xfrm>
          <a:prstGeom prst="rect">
            <a:avLst/>
          </a:prstGeom>
        </p:spPr>
        <p:txBody>
          <a:bodyPr wrap="none">
            <a:spAutoFit/>
          </a:bodyPr>
          <a:lstStyle/>
          <a:p>
            <a:r>
              <a:rPr lang="de-DE" altLang="de-DE" sz="1800" dirty="0">
                <a:latin typeface="Arial" panose="020B0604020202020204" pitchFamily="34" charset="0"/>
                <a:ea typeface="Calibri" panose="020F0502020204030204" pitchFamily="34" charset="0"/>
                <a:cs typeface="Arial" panose="020B0604020202020204" pitchFamily="34" charset="0"/>
              </a:rPr>
              <a:t>Bauxite </a:t>
            </a:r>
            <a:r>
              <a:rPr lang="de-DE" altLang="de-DE" sz="1800" dirty="0" err="1">
                <a:latin typeface="Arial" panose="020B0604020202020204" pitchFamily="34" charset="0"/>
                <a:ea typeface="Calibri" panose="020F0502020204030204" pitchFamily="34" charset="0"/>
                <a:cs typeface="Arial" panose="020B0604020202020204" pitchFamily="34" charset="0"/>
              </a:rPr>
              <a:t>residue</a:t>
            </a:r>
            <a:r>
              <a:rPr lang="de-DE" altLang="de-DE" sz="1800" dirty="0">
                <a:latin typeface="Arial" panose="020B0604020202020204" pitchFamily="34" charset="0"/>
                <a:ea typeface="Calibri" panose="020F0502020204030204" pitchFamily="34" charset="0"/>
                <a:cs typeface="Arial" panose="020B0604020202020204" pitchFamily="34" charset="0"/>
              </a:rPr>
              <a:t> </a:t>
            </a:r>
            <a:endParaRPr lang="de-DE" sz="1800" dirty="0"/>
          </a:p>
        </p:txBody>
      </p:sp>
      <p:sp>
        <p:nvSpPr>
          <p:cNvPr id="17" name="Rechteck 16">
            <a:extLst>
              <a:ext uri="{FF2B5EF4-FFF2-40B4-BE49-F238E27FC236}">
                <a16:creationId xmlns:a16="http://schemas.microsoft.com/office/drawing/2014/main" id="{6DDF8F9A-AF82-47FD-9401-6FD98BF9392D}"/>
              </a:ext>
            </a:extLst>
          </p:cNvPr>
          <p:cNvSpPr/>
          <p:nvPr/>
        </p:nvSpPr>
        <p:spPr>
          <a:xfrm>
            <a:off x="540396" y="3609626"/>
            <a:ext cx="2364750" cy="369332"/>
          </a:xfrm>
          <a:prstGeom prst="rect">
            <a:avLst/>
          </a:prstGeom>
        </p:spPr>
        <p:txBody>
          <a:bodyPr wrap="none">
            <a:spAutoFit/>
          </a:bodyPr>
          <a:lstStyle/>
          <a:p>
            <a:r>
              <a:rPr lang="de-DE" altLang="de-DE" sz="1800" dirty="0" err="1">
                <a:latin typeface="Arial" panose="020B0604020202020204" pitchFamily="34" charset="0"/>
                <a:ea typeface="Calibri" panose="020F0502020204030204" pitchFamily="34" charset="0"/>
                <a:cs typeface="Arial" panose="020B0604020202020204" pitchFamily="34" charset="0"/>
              </a:rPr>
              <a:t>Lateritic</a:t>
            </a:r>
            <a:r>
              <a:rPr lang="de-DE" altLang="de-DE" sz="1800" dirty="0">
                <a:latin typeface="Arial" panose="020B0604020202020204" pitchFamily="34" charset="0"/>
                <a:ea typeface="Calibri" panose="020F0502020204030204" pitchFamily="34" charset="0"/>
                <a:cs typeface="Arial" panose="020B0604020202020204" pitchFamily="34" charset="0"/>
              </a:rPr>
              <a:t> </a:t>
            </a:r>
            <a:r>
              <a:rPr lang="de-DE" altLang="de-DE" sz="1800" dirty="0" err="1">
                <a:latin typeface="Arial" panose="020B0604020202020204" pitchFamily="34" charset="0"/>
                <a:ea typeface="Calibri" panose="020F0502020204030204" pitchFamily="34" charset="0"/>
                <a:cs typeface="Arial" panose="020B0604020202020204" pitchFamily="34" charset="0"/>
              </a:rPr>
              <a:t>oxidic</a:t>
            </a:r>
            <a:r>
              <a:rPr lang="de-DE" altLang="de-DE" sz="1800" dirty="0">
                <a:latin typeface="Arial" panose="020B0604020202020204" pitchFamily="34" charset="0"/>
                <a:ea typeface="Calibri" panose="020F0502020204030204" pitchFamily="34" charset="0"/>
                <a:cs typeface="Arial" panose="020B0604020202020204" pitchFamily="34" charset="0"/>
              </a:rPr>
              <a:t> </a:t>
            </a:r>
            <a:r>
              <a:rPr lang="de-DE" altLang="de-DE" sz="1800" dirty="0" err="1">
                <a:latin typeface="Arial" panose="020B0604020202020204" pitchFamily="34" charset="0"/>
                <a:ea typeface="Calibri" panose="020F0502020204030204" pitchFamily="34" charset="0"/>
                <a:cs typeface="Arial" panose="020B0604020202020204" pitchFamily="34" charset="0"/>
              </a:rPr>
              <a:t>ores</a:t>
            </a:r>
            <a:endParaRPr lang="de-DE" sz="1800" dirty="0"/>
          </a:p>
        </p:txBody>
      </p:sp>
      <p:graphicFrame>
        <p:nvGraphicFramePr>
          <p:cNvPr id="19" name="Tabelle 18">
            <a:extLst>
              <a:ext uri="{FF2B5EF4-FFF2-40B4-BE49-F238E27FC236}">
                <a16:creationId xmlns:a16="http://schemas.microsoft.com/office/drawing/2014/main" id="{8A233318-1FC3-497C-A21C-E01FBC11F171}"/>
              </a:ext>
            </a:extLst>
          </p:cNvPr>
          <p:cNvGraphicFramePr>
            <a:graphicFrameLocks noGrp="1"/>
          </p:cNvGraphicFramePr>
          <p:nvPr>
            <p:extLst>
              <p:ext uri="{D42A27DB-BD31-4B8C-83A1-F6EECF244321}">
                <p14:modId xmlns:p14="http://schemas.microsoft.com/office/powerpoint/2010/main" val="25935309"/>
              </p:ext>
            </p:extLst>
          </p:nvPr>
        </p:nvGraphicFramePr>
        <p:xfrm>
          <a:off x="7003028" y="2941937"/>
          <a:ext cx="3905037" cy="2479729"/>
        </p:xfrm>
        <a:graphic>
          <a:graphicData uri="http://schemas.openxmlformats.org/drawingml/2006/table">
            <a:tbl>
              <a:tblPr firstRow="1" firstCol="1" bandRow="1"/>
              <a:tblGrid>
                <a:gridCol w="2119532">
                  <a:extLst>
                    <a:ext uri="{9D8B030D-6E8A-4147-A177-3AD203B41FA5}">
                      <a16:colId xmlns:a16="http://schemas.microsoft.com/office/drawing/2014/main" val="1777342196"/>
                    </a:ext>
                  </a:extLst>
                </a:gridCol>
                <a:gridCol w="925668">
                  <a:extLst>
                    <a:ext uri="{9D8B030D-6E8A-4147-A177-3AD203B41FA5}">
                      <a16:colId xmlns:a16="http://schemas.microsoft.com/office/drawing/2014/main" val="3043444161"/>
                    </a:ext>
                  </a:extLst>
                </a:gridCol>
                <a:gridCol w="859837">
                  <a:extLst>
                    <a:ext uri="{9D8B030D-6E8A-4147-A177-3AD203B41FA5}">
                      <a16:colId xmlns:a16="http://schemas.microsoft.com/office/drawing/2014/main" val="947854657"/>
                    </a:ext>
                  </a:extLst>
                </a:gridCol>
              </a:tblGrid>
              <a:tr h="222221">
                <a:tc>
                  <a:txBody>
                    <a:bodyPr/>
                    <a:lstStyle/>
                    <a:p>
                      <a:pPr algn="just">
                        <a:lnSpc>
                          <a:spcPct val="107000"/>
                        </a:lnSpc>
                        <a:spcAft>
                          <a:spcPts val="0"/>
                        </a:spcAft>
                      </a:pPr>
                      <a:r>
                        <a:rPr lang="de-DE" sz="1200" b="1">
                          <a:effectLst/>
                          <a:latin typeface="Arial" panose="020B0604020202020204" pitchFamily="34" charset="0"/>
                          <a:ea typeface="Calibri" panose="020F0502020204030204" pitchFamily="34" charset="0"/>
                          <a:cs typeface="Times New Roman" panose="02020603050405020304" pitchFamily="18" charset="0"/>
                        </a:rPr>
                        <a:t>Parameter</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1200" b="1" dirty="0">
                          <a:effectLst/>
                          <a:latin typeface="Arial" panose="020B0604020202020204" pitchFamily="34" charset="0"/>
                          <a:ea typeface="Calibri" panose="020F0502020204030204" pitchFamily="34" charset="0"/>
                          <a:cs typeface="Times New Roman" panose="02020603050405020304" pitchFamily="18" charset="0"/>
                        </a:rPr>
                        <a:t>Unit</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200" b="1" dirty="0">
                          <a:effectLst/>
                          <a:latin typeface="Arial" panose="020B0604020202020204" pitchFamily="34" charset="0"/>
                          <a:ea typeface="Calibri" panose="020F0502020204030204" pitchFamily="34" charset="0"/>
                          <a:cs typeface="Times New Roman" panose="02020603050405020304" pitchFamily="18" charset="0"/>
                        </a:rPr>
                        <a:t>Value</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6943795"/>
                  </a:ext>
                </a:extLst>
              </a:tr>
              <a:tr h="222221">
                <a:tc>
                  <a:txBody>
                    <a:bodyPr/>
                    <a:lstStyle/>
                    <a:p>
                      <a:pPr algn="just">
                        <a:lnSpc>
                          <a:spcPct val="107000"/>
                        </a:lnSpc>
                        <a:spcAft>
                          <a:spcPts val="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Initial Material</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kg</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20</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79030126"/>
                  </a:ext>
                </a:extLst>
              </a:tr>
              <a:tr h="456208">
                <a:tc>
                  <a:txBody>
                    <a:bodyPr/>
                    <a:lstStyle/>
                    <a:p>
                      <a:pPr algn="just">
                        <a:lnSpc>
                          <a:spcPct val="107000"/>
                        </a:lnSpc>
                        <a:spcAft>
                          <a:spcPts val="0"/>
                        </a:spcAft>
                      </a:pPr>
                      <a:r>
                        <a:rPr lang="de-DE" sz="1200" dirty="0" err="1">
                          <a:effectLst/>
                          <a:latin typeface="Arial" panose="020B0604020202020204" pitchFamily="34" charset="0"/>
                          <a:ea typeface="Calibri" panose="020F0502020204030204" pitchFamily="34" charset="0"/>
                          <a:cs typeface="Times New Roman" panose="02020603050405020304" pitchFamily="18" charset="0"/>
                        </a:rPr>
                        <a:t>Used</a:t>
                      </a:r>
                      <a:r>
                        <a:rPr lang="de-DE" sz="1200" dirty="0">
                          <a:effectLst/>
                          <a:latin typeface="Arial" panose="020B0604020202020204" pitchFamily="34" charset="0"/>
                          <a:ea typeface="Calibri" panose="020F0502020204030204" pitchFamily="34" charset="0"/>
                          <a:cs typeface="Times New Roman" panose="02020603050405020304" pitchFamily="18" charset="0"/>
                        </a:rPr>
                        <a:t> </a:t>
                      </a:r>
                      <a:r>
                        <a:rPr lang="de-DE" sz="1200" dirty="0" err="1">
                          <a:effectLst/>
                          <a:latin typeface="Arial" panose="020B0604020202020204" pitchFamily="34" charset="0"/>
                          <a:ea typeface="Calibri" panose="020F0502020204030204" pitchFamily="34" charset="0"/>
                          <a:cs typeface="Times New Roman" panose="02020603050405020304" pitchFamily="18" charset="0"/>
                        </a:rPr>
                        <a:t>acid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algn="ct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algn="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96% H</a:t>
                      </a:r>
                      <a:r>
                        <a:rPr lang="de-DE" sz="1200" baseline="-25000">
                          <a:effectLst/>
                          <a:latin typeface="Arial" panose="020B0604020202020204" pitchFamily="34" charset="0"/>
                          <a:ea typeface="Calibri" panose="020F0502020204030204" pitchFamily="34" charset="0"/>
                          <a:cs typeface="Times New Roman" panose="02020603050405020304" pitchFamily="18" charset="0"/>
                        </a:rPr>
                        <a:t>2</a:t>
                      </a:r>
                      <a:r>
                        <a:rPr lang="de-DE" sz="1200">
                          <a:effectLst/>
                          <a:latin typeface="Arial" panose="020B0604020202020204" pitchFamily="34" charset="0"/>
                          <a:ea typeface="Calibri" panose="020F0502020204030204" pitchFamily="34" charset="0"/>
                          <a:cs typeface="Times New Roman" panose="02020603050405020304" pitchFamily="18" charset="0"/>
                        </a:rPr>
                        <a:t>SO</a:t>
                      </a:r>
                      <a:r>
                        <a:rPr lang="de-DE" sz="1200" baseline="-25000">
                          <a:effectLst/>
                          <a:latin typeface="Arial" panose="020B0604020202020204" pitchFamily="34" charset="0"/>
                          <a:ea typeface="Calibri" panose="020F0502020204030204" pitchFamily="34" charset="0"/>
                          <a:cs typeface="Times New Roman" panose="02020603050405020304" pitchFamily="18" charset="0"/>
                        </a:rPr>
                        <a:t>4</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extLst>
                  <a:ext uri="{0D108BD9-81ED-4DB2-BD59-A6C34878D82A}">
                    <a16:rowId xmlns:a16="http://schemas.microsoft.com/office/drawing/2014/main" val="3751257907"/>
                  </a:ext>
                </a:extLst>
              </a:tr>
              <a:tr h="222221">
                <a:tc>
                  <a:txBody>
                    <a:bodyPr/>
                    <a:lstStyle/>
                    <a:p>
                      <a:pPr algn="just">
                        <a:lnSpc>
                          <a:spcPct val="107000"/>
                        </a:lnSpc>
                        <a:spcAft>
                          <a:spcPts val="0"/>
                        </a:spcAft>
                      </a:pPr>
                      <a:r>
                        <a:rPr lang="de-DE" sz="1200" dirty="0" err="1">
                          <a:effectLst/>
                          <a:latin typeface="Arial" panose="020B0604020202020204" pitchFamily="34" charset="0"/>
                          <a:ea typeface="Calibri" panose="020F0502020204030204" pitchFamily="34" charset="0"/>
                          <a:cs typeface="Times New Roman" panose="02020603050405020304" pitchFamily="18" charset="0"/>
                        </a:rPr>
                        <a:t>concentration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algn="ct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mol/l</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algn="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12</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extLst>
                  <a:ext uri="{0D108BD9-81ED-4DB2-BD59-A6C34878D82A}">
                    <a16:rowId xmlns:a16="http://schemas.microsoft.com/office/drawing/2014/main" val="1120645699"/>
                  </a:ext>
                </a:extLst>
              </a:tr>
              <a:tr h="222221">
                <a:tc>
                  <a:txBody>
                    <a:bodyPr/>
                    <a:lstStyle/>
                    <a:p>
                      <a:pPr algn="just">
                        <a:lnSpc>
                          <a:spcPct val="107000"/>
                        </a:lnSpc>
                        <a:spcAft>
                          <a:spcPts val="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Duration </a:t>
                      </a:r>
                      <a:r>
                        <a:rPr lang="de-DE" sz="1200" dirty="0" err="1">
                          <a:effectLst/>
                          <a:latin typeface="Arial" panose="020B0604020202020204" pitchFamily="34" charset="0"/>
                          <a:ea typeface="Calibri" panose="020F0502020204030204" pitchFamily="34" charset="0"/>
                          <a:cs typeface="Times New Roman" panose="02020603050405020304" pitchFamily="18" charset="0"/>
                        </a:rPr>
                        <a:t>of</a:t>
                      </a:r>
                      <a:r>
                        <a:rPr lang="de-DE" sz="1200" dirty="0">
                          <a:effectLst/>
                          <a:latin typeface="Arial" panose="020B0604020202020204" pitchFamily="34" charset="0"/>
                          <a:ea typeface="Calibri" panose="020F0502020204030204" pitchFamily="34" charset="0"/>
                          <a:cs typeface="Times New Roman" panose="02020603050405020304" pitchFamily="18" charset="0"/>
                        </a:rPr>
                        <a:t> dry </a:t>
                      </a:r>
                      <a:r>
                        <a:rPr lang="de-DE" sz="1200" dirty="0" err="1">
                          <a:effectLst/>
                          <a:latin typeface="Arial" panose="020B0604020202020204" pitchFamily="34" charset="0"/>
                          <a:ea typeface="Calibri" panose="020F0502020204030204" pitchFamily="34" charset="0"/>
                          <a:cs typeface="Times New Roman" panose="02020603050405020304" pitchFamily="18" charset="0"/>
                        </a:rPr>
                        <a:t>digestion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algn="ct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min</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algn="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120</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extLst>
                  <a:ext uri="{0D108BD9-81ED-4DB2-BD59-A6C34878D82A}">
                    <a16:rowId xmlns:a16="http://schemas.microsoft.com/office/drawing/2014/main" val="2346646423"/>
                  </a:ext>
                </a:extLst>
              </a:tr>
              <a:tr h="456208">
                <a:tc>
                  <a:txBody>
                    <a:bodyPr/>
                    <a:lstStyle/>
                    <a:p>
                      <a:pPr algn="just">
                        <a:lnSpc>
                          <a:spcPct val="107000"/>
                        </a:lnSpc>
                        <a:spcAft>
                          <a:spcPts val="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Solid /liquid in dry </a:t>
                      </a:r>
                      <a:r>
                        <a:rPr lang="de-DE" sz="1200" dirty="0" err="1">
                          <a:effectLst/>
                          <a:latin typeface="Arial" panose="020B0604020202020204" pitchFamily="34" charset="0"/>
                          <a:ea typeface="Calibri" panose="020F0502020204030204" pitchFamily="34" charset="0"/>
                          <a:cs typeface="Times New Roman" panose="02020603050405020304" pitchFamily="18" charset="0"/>
                        </a:rPr>
                        <a:t>digestion</a:t>
                      </a:r>
                      <a:r>
                        <a:rPr lang="de-DE" sz="1200" dirty="0">
                          <a:effectLst/>
                          <a:latin typeface="Arial" panose="020B0604020202020204" pitchFamily="34" charset="0"/>
                          <a:ea typeface="Calibri" panose="020F0502020204030204" pitchFamily="34" charset="0"/>
                          <a:cs typeface="Times New Roman" panose="02020603050405020304" pitchFamily="18" charset="0"/>
                        </a:rPr>
                        <a:t> (H</a:t>
                      </a:r>
                      <a:r>
                        <a:rPr lang="de-DE" sz="1200" baseline="-25000" dirty="0">
                          <a:effectLst/>
                          <a:latin typeface="Arial" panose="020B0604020202020204" pitchFamily="34" charset="0"/>
                          <a:ea typeface="Calibri" panose="020F0502020204030204" pitchFamily="34" charset="0"/>
                          <a:cs typeface="Times New Roman" panose="02020603050405020304" pitchFamily="18" charset="0"/>
                        </a:rPr>
                        <a:t>2</a:t>
                      </a:r>
                      <a:r>
                        <a:rPr lang="de-DE" sz="1200" dirty="0">
                          <a:effectLst/>
                          <a:latin typeface="Arial" panose="020B0604020202020204" pitchFamily="34" charset="0"/>
                          <a:ea typeface="Calibri" panose="020F0502020204030204" pitchFamily="34" charset="0"/>
                          <a:cs typeface="Times New Roman" panose="02020603050405020304" pitchFamily="18" charset="0"/>
                        </a:rPr>
                        <a:t>SO</a:t>
                      </a:r>
                      <a:r>
                        <a:rPr lang="de-DE" sz="1200" baseline="-25000" dirty="0">
                          <a:effectLst/>
                          <a:latin typeface="Arial" panose="020B0604020202020204" pitchFamily="34" charset="0"/>
                          <a:ea typeface="Calibri" panose="020F0502020204030204" pitchFamily="34" charset="0"/>
                          <a:cs typeface="Times New Roman" panose="02020603050405020304" pitchFamily="18" charset="0"/>
                        </a:rPr>
                        <a:t>4</a:t>
                      </a:r>
                      <a:r>
                        <a:rPr lang="de-DE" sz="1200" dirty="0">
                          <a:effectLst/>
                          <a:latin typeface="Arial" panose="020B0604020202020204" pitchFamily="34" charset="0"/>
                          <a:ea typeface="Calibri" panose="020F0502020204030204" pitchFamily="34" charset="0"/>
                          <a:cs typeface="Times New Roman" panose="02020603050405020304" pitchFamily="18" charset="0"/>
                        </a:rPr>
                        <a:t>)</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algn="ct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algn="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1:2</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extLst>
                  <a:ext uri="{0D108BD9-81ED-4DB2-BD59-A6C34878D82A}">
                    <a16:rowId xmlns:a16="http://schemas.microsoft.com/office/drawing/2014/main" val="164820195"/>
                  </a:ext>
                </a:extLst>
              </a:tr>
              <a:tr h="456208">
                <a:tc>
                  <a:txBody>
                    <a:bodyPr/>
                    <a:lstStyle/>
                    <a:p>
                      <a:pPr algn="just">
                        <a:lnSpc>
                          <a:spcPct val="107000"/>
                        </a:lnSpc>
                        <a:spcAft>
                          <a:spcPts val="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Solid/liquid in </a:t>
                      </a:r>
                      <a:r>
                        <a:rPr lang="de-DE" sz="1200" dirty="0" err="1">
                          <a:effectLst/>
                          <a:latin typeface="Arial" panose="020B0604020202020204" pitchFamily="34" charset="0"/>
                          <a:ea typeface="Calibri" panose="020F0502020204030204" pitchFamily="34" charset="0"/>
                          <a:cs typeface="Times New Roman" panose="02020603050405020304" pitchFamily="18" charset="0"/>
                        </a:rPr>
                        <a:t>leaching</a:t>
                      </a:r>
                      <a:r>
                        <a:rPr lang="de-DE" sz="1200" dirty="0">
                          <a:effectLst/>
                          <a:latin typeface="Arial" panose="020B0604020202020204" pitchFamily="34" charset="0"/>
                          <a:ea typeface="Calibri" panose="020F0502020204030204" pitchFamily="34" charset="0"/>
                          <a:cs typeface="Times New Roman" panose="02020603050405020304" pitchFamily="18" charset="0"/>
                        </a:rPr>
                        <a:t> (H</a:t>
                      </a:r>
                      <a:r>
                        <a:rPr lang="de-DE" sz="1200" baseline="-25000" dirty="0">
                          <a:effectLst/>
                          <a:latin typeface="Arial" panose="020B0604020202020204" pitchFamily="34" charset="0"/>
                          <a:ea typeface="Calibri" panose="020F0502020204030204" pitchFamily="34" charset="0"/>
                          <a:cs typeface="Times New Roman" panose="02020603050405020304" pitchFamily="18" charset="0"/>
                        </a:rPr>
                        <a:t>2</a:t>
                      </a:r>
                      <a:r>
                        <a:rPr lang="de-DE" sz="1200" dirty="0">
                          <a:effectLst/>
                          <a:latin typeface="Arial" panose="020B0604020202020204" pitchFamily="34" charset="0"/>
                          <a:ea typeface="Calibri" panose="020F0502020204030204" pitchFamily="34" charset="0"/>
                          <a:cs typeface="Times New Roman" panose="02020603050405020304" pitchFamily="18" charset="0"/>
                        </a:rPr>
                        <a:t>O)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algn="ct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tc>
                  <a:txBody>
                    <a:bodyPr/>
                    <a:lstStyle/>
                    <a:p>
                      <a:pPr algn="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1:5</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a:noFill/>
                    </a:lnB>
                  </a:tcPr>
                </a:tc>
                <a:extLst>
                  <a:ext uri="{0D108BD9-81ED-4DB2-BD59-A6C34878D82A}">
                    <a16:rowId xmlns:a16="http://schemas.microsoft.com/office/drawing/2014/main" val="2415533594"/>
                  </a:ext>
                </a:extLst>
              </a:tr>
              <a:tr h="222221">
                <a:tc>
                  <a:txBody>
                    <a:bodyPr/>
                    <a:lstStyle/>
                    <a:p>
                      <a:pPr algn="just">
                        <a:lnSpc>
                          <a:spcPct val="107000"/>
                        </a:lnSpc>
                        <a:spcAft>
                          <a:spcPts val="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Duration </a:t>
                      </a:r>
                      <a:r>
                        <a:rPr lang="de-DE" sz="1200" dirty="0" err="1">
                          <a:effectLst/>
                          <a:latin typeface="Arial" panose="020B0604020202020204" pitchFamily="34" charset="0"/>
                          <a:ea typeface="Calibri" panose="020F0502020204030204" pitchFamily="34" charset="0"/>
                          <a:cs typeface="Times New Roman" panose="02020603050405020304" pitchFamily="18" charset="0"/>
                        </a:rPr>
                        <a:t>of</a:t>
                      </a:r>
                      <a:r>
                        <a:rPr lang="de-DE" sz="1200" dirty="0">
                          <a:effectLst/>
                          <a:latin typeface="Arial" panose="020B0604020202020204" pitchFamily="34" charset="0"/>
                          <a:ea typeface="Calibri" panose="020F0502020204030204" pitchFamily="34" charset="0"/>
                          <a:cs typeface="Times New Roman" panose="02020603050405020304" pitchFamily="18" charset="0"/>
                        </a:rPr>
                        <a:t> </a:t>
                      </a:r>
                      <a:r>
                        <a:rPr lang="de-DE" sz="1200" dirty="0" err="1">
                          <a:effectLst/>
                          <a:latin typeface="Arial" panose="020B0604020202020204" pitchFamily="34" charset="0"/>
                          <a:ea typeface="Calibri" panose="020F0502020204030204" pitchFamily="34" charset="0"/>
                          <a:cs typeface="Times New Roman" panose="02020603050405020304" pitchFamily="18" charset="0"/>
                        </a:rPr>
                        <a:t>leaching</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381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1200">
                          <a:effectLst/>
                          <a:latin typeface="Arial" panose="020B0604020202020204" pitchFamily="34" charset="0"/>
                          <a:ea typeface="Calibri" panose="020F0502020204030204" pitchFamily="34" charset="0"/>
                          <a:cs typeface="Times New Roman" panose="02020603050405020304" pitchFamily="18" charset="0"/>
                        </a:rPr>
                        <a:t>min</a:t>
                      </a:r>
                      <a:endParaRPr lang="de-DE" sz="12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381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de-DE" sz="1200" dirty="0">
                          <a:effectLst/>
                          <a:latin typeface="Arial" panose="020B0604020202020204" pitchFamily="34" charset="0"/>
                          <a:ea typeface="Calibri" panose="020F0502020204030204" pitchFamily="34" charset="0"/>
                          <a:cs typeface="Times New Roman" panose="02020603050405020304" pitchFamily="18" charset="0"/>
                        </a:rPr>
                        <a:t>60</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a:noFill/>
                    </a:lnL>
                    <a:lnR>
                      <a:noFill/>
                    </a:lnR>
                    <a:lnT>
                      <a:noFill/>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0083221"/>
                  </a:ext>
                </a:extLst>
              </a:tr>
            </a:tbl>
          </a:graphicData>
        </a:graphic>
      </p:graphicFrame>
      <p:sp>
        <p:nvSpPr>
          <p:cNvPr id="3" name="Textfeld 2">
            <a:extLst>
              <a:ext uri="{FF2B5EF4-FFF2-40B4-BE49-F238E27FC236}">
                <a16:creationId xmlns:a16="http://schemas.microsoft.com/office/drawing/2014/main" id="{1A5098B3-3521-41B8-AC15-166184895239}"/>
              </a:ext>
            </a:extLst>
          </p:cNvPr>
          <p:cNvSpPr txBox="1"/>
          <p:nvPr/>
        </p:nvSpPr>
        <p:spPr>
          <a:xfrm>
            <a:off x="7298388" y="705338"/>
            <a:ext cx="3269425"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e-DE" sz="1800" dirty="0"/>
              <a:t>Main </a:t>
            </a:r>
            <a:r>
              <a:rPr lang="de-DE" sz="1800" dirty="0" err="1"/>
              <a:t>aims</a:t>
            </a:r>
            <a:r>
              <a:rPr lang="de-DE" sz="1800" dirty="0"/>
              <a:t>:</a:t>
            </a:r>
          </a:p>
          <a:p>
            <a:pPr marL="257175" indent="-257175">
              <a:buAutoNum type="arabicPeriod"/>
            </a:pPr>
            <a:r>
              <a:rPr lang="de-DE" sz="1800" dirty="0"/>
              <a:t>High </a:t>
            </a:r>
            <a:r>
              <a:rPr lang="de-DE" sz="1800" dirty="0" err="1"/>
              <a:t>leaching</a:t>
            </a:r>
            <a:r>
              <a:rPr lang="de-DE" sz="1800" dirty="0"/>
              <a:t> </a:t>
            </a:r>
            <a:r>
              <a:rPr lang="de-DE" sz="1800" dirty="0" err="1"/>
              <a:t>efficiency</a:t>
            </a:r>
            <a:r>
              <a:rPr lang="de-DE" sz="1800" dirty="0"/>
              <a:t> </a:t>
            </a:r>
            <a:r>
              <a:rPr lang="de-DE" sz="1800" dirty="0" err="1"/>
              <a:t>of</a:t>
            </a:r>
            <a:r>
              <a:rPr lang="de-DE" sz="1800" dirty="0"/>
              <a:t> REE</a:t>
            </a:r>
          </a:p>
          <a:p>
            <a:pPr marL="257175" indent="-257175">
              <a:buAutoNum type="arabicPeriod"/>
            </a:pPr>
            <a:r>
              <a:rPr lang="de-DE" sz="1800" dirty="0" err="1"/>
              <a:t>Avoiding</a:t>
            </a:r>
            <a:r>
              <a:rPr lang="de-DE" sz="1800" dirty="0"/>
              <a:t> </a:t>
            </a:r>
            <a:r>
              <a:rPr lang="de-DE" sz="1800" dirty="0" err="1"/>
              <a:t>of</a:t>
            </a:r>
            <a:r>
              <a:rPr lang="de-DE" sz="1800" dirty="0"/>
              <a:t> </a:t>
            </a:r>
            <a:r>
              <a:rPr lang="de-DE" sz="1800" dirty="0" err="1"/>
              <a:t>the</a:t>
            </a:r>
            <a:r>
              <a:rPr lang="de-DE" sz="1800" dirty="0"/>
              <a:t> </a:t>
            </a:r>
            <a:r>
              <a:rPr lang="de-DE" sz="1800" dirty="0" err="1"/>
              <a:t>silica</a:t>
            </a:r>
            <a:r>
              <a:rPr lang="de-DE" sz="1800" dirty="0"/>
              <a:t> </a:t>
            </a:r>
            <a:r>
              <a:rPr lang="de-DE" sz="1800" dirty="0" err="1"/>
              <a:t>gel</a:t>
            </a:r>
            <a:r>
              <a:rPr lang="de-DE" sz="1800" dirty="0"/>
              <a:t> </a:t>
            </a:r>
            <a:r>
              <a:rPr lang="de-DE" sz="1800" dirty="0" err="1"/>
              <a:t>formation</a:t>
            </a:r>
            <a:endParaRPr lang="de-DE" sz="1800" dirty="0"/>
          </a:p>
        </p:txBody>
      </p:sp>
    </p:spTree>
    <p:extLst>
      <p:ext uri="{BB962C8B-B14F-4D97-AF65-F5344CB8AC3E}">
        <p14:creationId xmlns:p14="http://schemas.microsoft.com/office/powerpoint/2010/main" val="306114377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8BE02-A075-45AD-B83B-E31BC522D7FD}"/>
              </a:ext>
            </a:extLst>
          </p:cNvPr>
          <p:cNvSpPr>
            <a:spLocks noGrp="1"/>
          </p:cNvSpPr>
          <p:nvPr>
            <p:ph type="title"/>
          </p:nvPr>
        </p:nvSpPr>
        <p:spPr>
          <a:xfrm>
            <a:off x="775597" y="114300"/>
            <a:ext cx="9266810" cy="381000"/>
          </a:xfrm>
        </p:spPr>
        <p:txBody>
          <a:bodyPr/>
          <a:lstStyle/>
          <a:p>
            <a:r>
              <a:rPr lang="de-DE" dirty="0"/>
              <a:t>Dry </a:t>
            </a:r>
            <a:r>
              <a:rPr lang="de-DE" dirty="0" err="1"/>
              <a:t>digestion</a:t>
            </a:r>
            <a:r>
              <a:rPr lang="de-DE" dirty="0"/>
              <a:t> </a:t>
            </a:r>
            <a:r>
              <a:rPr lang="de-DE" dirty="0" err="1"/>
              <a:t>of</a:t>
            </a:r>
            <a:r>
              <a:rPr lang="de-DE" dirty="0"/>
              <a:t> </a:t>
            </a:r>
            <a:r>
              <a:rPr lang="de-DE" dirty="0" err="1"/>
              <a:t>Eudialyte</a:t>
            </a:r>
            <a:r>
              <a:rPr lang="de-DE" dirty="0"/>
              <a:t> </a:t>
            </a:r>
            <a:r>
              <a:rPr lang="de-DE" dirty="0" err="1"/>
              <a:t>and</a:t>
            </a:r>
            <a:r>
              <a:rPr lang="de-DE" dirty="0"/>
              <a:t> Bauxite </a:t>
            </a:r>
            <a:r>
              <a:rPr lang="de-DE" dirty="0" err="1"/>
              <a:t>residue</a:t>
            </a:r>
            <a:endParaRPr lang="de-DE" dirty="0"/>
          </a:p>
        </p:txBody>
      </p:sp>
      <p:grpSp>
        <p:nvGrpSpPr>
          <p:cNvPr id="3" name="Gruppieren 2">
            <a:extLst>
              <a:ext uri="{FF2B5EF4-FFF2-40B4-BE49-F238E27FC236}">
                <a16:creationId xmlns:a16="http://schemas.microsoft.com/office/drawing/2014/main" id="{0D332D7E-2C4A-4250-89A4-97B962D473FB}"/>
              </a:ext>
            </a:extLst>
          </p:cNvPr>
          <p:cNvGrpSpPr/>
          <p:nvPr/>
        </p:nvGrpSpPr>
        <p:grpSpPr>
          <a:xfrm>
            <a:off x="1549401" y="379215"/>
            <a:ext cx="8760381" cy="3126750"/>
            <a:chOff x="25400" y="518324"/>
            <a:chExt cx="8760381" cy="3126750"/>
          </a:xfrm>
        </p:grpSpPr>
        <p:graphicFrame>
          <p:nvGraphicFramePr>
            <p:cNvPr id="4" name="Diagramm 3">
              <a:extLst>
                <a:ext uri="{FF2B5EF4-FFF2-40B4-BE49-F238E27FC236}">
                  <a16:creationId xmlns:a16="http://schemas.microsoft.com/office/drawing/2014/main" id="{00000000-0008-0000-0200-000002000000}"/>
                </a:ext>
              </a:extLst>
            </p:cNvPr>
            <p:cNvGraphicFramePr>
              <a:graphicFrameLocks/>
            </p:cNvGraphicFramePr>
            <p:nvPr>
              <p:extLst/>
            </p:nvPr>
          </p:nvGraphicFramePr>
          <p:xfrm>
            <a:off x="25400" y="518324"/>
            <a:ext cx="5298162" cy="3126750"/>
          </p:xfrm>
          <a:graphic>
            <a:graphicData uri="http://schemas.openxmlformats.org/drawingml/2006/chart">
              <c:chart xmlns:c="http://schemas.openxmlformats.org/drawingml/2006/chart" xmlns:r="http://schemas.openxmlformats.org/officeDocument/2006/relationships" r:id="rId2"/>
            </a:graphicData>
          </a:graphic>
        </p:graphicFrame>
        <p:sp>
          <p:nvSpPr>
            <p:cNvPr id="7" name="Rechteck 6">
              <a:extLst>
                <a:ext uri="{FF2B5EF4-FFF2-40B4-BE49-F238E27FC236}">
                  <a16:creationId xmlns:a16="http://schemas.microsoft.com/office/drawing/2014/main" id="{496A9BFF-5AC7-4FE9-BD77-9B6DEA403AB3}"/>
                </a:ext>
              </a:extLst>
            </p:cNvPr>
            <p:cNvSpPr/>
            <p:nvPr/>
          </p:nvSpPr>
          <p:spPr>
            <a:xfrm>
              <a:off x="5536504" y="974880"/>
              <a:ext cx="3249277" cy="584775"/>
            </a:xfrm>
            <a:prstGeom prst="rect">
              <a:avLst/>
            </a:prstGeom>
          </p:spPr>
          <p:txBody>
            <a:bodyPr wrap="square">
              <a:spAutoFit/>
            </a:bodyPr>
            <a:lstStyle/>
            <a:p>
              <a:r>
                <a:rPr lang="en-US" sz="1600" b="0" dirty="0"/>
                <a:t>High leaching efficiency for La, Ce, Nd and Y higher than 90 %.</a:t>
              </a:r>
            </a:p>
          </p:txBody>
        </p:sp>
      </p:grpSp>
      <p:grpSp>
        <p:nvGrpSpPr>
          <p:cNvPr id="6" name="Gruppieren 5">
            <a:extLst>
              <a:ext uri="{FF2B5EF4-FFF2-40B4-BE49-F238E27FC236}">
                <a16:creationId xmlns:a16="http://schemas.microsoft.com/office/drawing/2014/main" id="{E44DEA96-4EAF-46D0-99BB-B29F1AC8F45E}"/>
              </a:ext>
            </a:extLst>
          </p:cNvPr>
          <p:cNvGrpSpPr/>
          <p:nvPr/>
        </p:nvGrpSpPr>
        <p:grpSpPr>
          <a:xfrm>
            <a:off x="1711543" y="3090208"/>
            <a:ext cx="8547438" cy="3305859"/>
            <a:chOff x="238343" y="3518378"/>
            <a:chExt cx="8547438" cy="3305859"/>
          </a:xfrm>
        </p:grpSpPr>
        <p:graphicFrame>
          <p:nvGraphicFramePr>
            <p:cNvPr id="5" name="Diagramm 4">
              <a:extLst>
                <a:ext uri="{FF2B5EF4-FFF2-40B4-BE49-F238E27FC236}">
                  <a16:creationId xmlns:a16="http://schemas.microsoft.com/office/drawing/2014/main" id="{00000000-0008-0000-0200-000003000000}"/>
                </a:ext>
              </a:extLst>
            </p:cNvPr>
            <p:cNvGraphicFramePr>
              <a:graphicFrameLocks/>
            </p:cNvGraphicFramePr>
            <p:nvPr>
              <p:extLst/>
            </p:nvPr>
          </p:nvGraphicFramePr>
          <p:xfrm>
            <a:off x="238343" y="3697487"/>
            <a:ext cx="5298161" cy="312675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eck 8">
              <a:extLst>
                <a:ext uri="{FF2B5EF4-FFF2-40B4-BE49-F238E27FC236}">
                  <a16:creationId xmlns:a16="http://schemas.microsoft.com/office/drawing/2014/main" id="{057372A5-57D5-4D62-BA03-B0228468A2C6}"/>
                </a:ext>
              </a:extLst>
            </p:cNvPr>
            <p:cNvSpPr/>
            <p:nvPr/>
          </p:nvSpPr>
          <p:spPr>
            <a:xfrm>
              <a:off x="5742088" y="3518378"/>
              <a:ext cx="3043693" cy="584775"/>
            </a:xfrm>
            <a:prstGeom prst="rect">
              <a:avLst/>
            </a:prstGeom>
          </p:spPr>
          <p:txBody>
            <a:bodyPr wrap="square">
              <a:spAutoFit/>
            </a:bodyPr>
            <a:lstStyle/>
            <a:p>
              <a:r>
                <a:rPr lang="en-US" sz="1600" b="0" dirty="0"/>
                <a:t>High leaching efficiency for Y and La and </a:t>
              </a:r>
              <a:r>
                <a:rPr lang="en-US" sz="1600" b="0" dirty="0" err="1"/>
                <a:t>Mn</a:t>
              </a:r>
              <a:r>
                <a:rPr lang="en-US" sz="1600" b="0" dirty="0"/>
                <a:t> </a:t>
              </a:r>
            </a:p>
          </p:txBody>
        </p:sp>
      </p:grpSp>
    </p:spTree>
    <p:extLst>
      <p:ext uri="{BB962C8B-B14F-4D97-AF65-F5344CB8AC3E}">
        <p14:creationId xmlns:p14="http://schemas.microsoft.com/office/powerpoint/2010/main" val="1948499161"/>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945" t="25048" r="19549" b="9018"/>
          <a:stretch/>
        </p:blipFill>
        <p:spPr bwMode="auto">
          <a:xfrm>
            <a:off x="1729340" y="3484209"/>
            <a:ext cx="1483993" cy="145299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9331" y="959006"/>
            <a:ext cx="1665638" cy="152688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023" t="30341" r="34987" b="40953"/>
          <a:stretch/>
        </p:blipFill>
        <p:spPr bwMode="auto">
          <a:xfrm>
            <a:off x="1708024" y="2232001"/>
            <a:ext cx="1526624" cy="144944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a:t>Critical Minerals</a:t>
            </a:r>
          </a:p>
        </p:txBody>
      </p:sp>
      <p:pic>
        <p:nvPicPr>
          <p:cNvPr id="3482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363" t="24268" r="14791" b="9352"/>
          <a:stretch/>
        </p:blipFill>
        <p:spPr bwMode="auto">
          <a:xfrm>
            <a:off x="1748210" y="4748032"/>
            <a:ext cx="1511205" cy="146832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elle 2"/>
          <p:cNvGraphicFramePr>
            <a:graphicFrameLocks noGrp="1"/>
          </p:cNvGraphicFramePr>
          <p:nvPr>
            <p:extLst>
              <p:ext uri="{D42A27DB-BD31-4B8C-83A1-F6EECF244321}">
                <p14:modId xmlns:p14="http://schemas.microsoft.com/office/powerpoint/2010/main" val="2475359034"/>
              </p:ext>
            </p:extLst>
          </p:nvPr>
        </p:nvGraphicFramePr>
        <p:xfrm>
          <a:off x="3133044" y="532179"/>
          <a:ext cx="5119276" cy="5237960"/>
        </p:xfrm>
        <a:graphic>
          <a:graphicData uri="http://schemas.openxmlformats.org/drawingml/2006/table">
            <a:tbl>
              <a:tblPr firstRow="1" bandRow="1">
                <a:tableStyleId>{073A0DAA-6AF3-43AB-8588-CEC1D06C72B9}</a:tableStyleId>
              </a:tblPr>
              <a:tblGrid>
                <a:gridCol w="1073627">
                  <a:extLst>
                    <a:ext uri="{9D8B030D-6E8A-4147-A177-3AD203B41FA5}">
                      <a16:colId xmlns:a16="http://schemas.microsoft.com/office/drawing/2014/main" val="20000"/>
                    </a:ext>
                  </a:extLst>
                </a:gridCol>
                <a:gridCol w="4045649">
                  <a:extLst>
                    <a:ext uri="{9D8B030D-6E8A-4147-A177-3AD203B41FA5}">
                      <a16:colId xmlns:a16="http://schemas.microsoft.com/office/drawing/2014/main" val="20001"/>
                    </a:ext>
                  </a:extLst>
                </a:gridCol>
              </a:tblGrid>
              <a:tr h="575538">
                <a:tc>
                  <a:txBody>
                    <a:bodyPr/>
                    <a:lstStyle/>
                    <a:p>
                      <a:pPr algn="ctr" fontAlgn="b"/>
                      <a:r>
                        <a:rPr lang="de-DE" sz="1800" u="none" strike="noStrike" dirty="0">
                          <a:effectLst/>
                        </a:rPr>
                        <a:t>Mineral</a:t>
                      </a:r>
                      <a:endParaRPr lang="de-DE" sz="1800" b="1" i="0" u="none" strike="noStrike" dirty="0">
                        <a:solidFill>
                          <a:srgbClr val="000000"/>
                        </a:solidFill>
                        <a:effectLst/>
                        <a:latin typeface="Arial"/>
                      </a:endParaRPr>
                    </a:p>
                  </a:txBody>
                  <a:tcPr marL="12700" marR="12700" marT="12700" marB="0" anchor="ctr">
                    <a:solidFill>
                      <a:schemeClr val="accent4">
                        <a:lumMod val="65000"/>
                        <a:lumOff val="35000"/>
                      </a:schemeClr>
                    </a:solidFill>
                  </a:tcPr>
                </a:tc>
                <a:tc>
                  <a:txBody>
                    <a:bodyPr/>
                    <a:lstStyle/>
                    <a:p>
                      <a:pPr algn="ctr" fontAlgn="b"/>
                      <a:r>
                        <a:rPr lang="de-DE" sz="1800" u="none" strike="noStrike" dirty="0">
                          <a:effectLst/>
                        </a:rPr>
                        <a:t>Chemical </a:t>
                      </a:r>
                      <a:r>
                        <a:rPr lang="de-DE" sz="1800" u="none" strike="noStrike" dirty="0" err="1">
                          <a:effectLst/>
                        </a:rPr>
                        <a:t>composition</a:t>
                      </a:r>
                      <a:r>
                        <a:rPr lang="de-DE" sz="1800" u="none" strike="noStrike" dirty="0">
                          <a:effectLst/>
                        </a:rPr>
                        <a:t> in </a:t>
                      </a:r>
                      <a:r>
                        <a:rPr lang="de-DE" sz="1800" u="none" strike="noStrike" dirty="0" err="1">
                          <a:effectLst/>
                        </a:rPr>
                        <a:t>ore</a:t>
                      </a:r>
                      <a:endParaRPr lang="de-DE" sz="1800" b="1" i="0" u="none" strike="noStrike" dirty="0">
                        <a:solidFill>
                          <a:srgbClr val="000000"/>
                        </a:solidFill>
                        <a:effectLst/>
                        <a:latin typeface="Arial"/>
                      </a:endParaRPr>
                    </a:p>
                  </a:txBody>
                  <a:tcPr marL="12700" marR="12700" marT="12700" marB="0" anchor="ctr">
                    <a:solidFill>
                      <a:schemeClr val="accent4">
                        <a:lumMod val="65000"/>
                        <a:lumOff val="35000"/>
                      </a:schemeClr>
                    </a:solidFill>
                  </a:tcPr>
                </a:tc>
                <a:extLst>
                  <a:ext uri="{0D108BD9-81ED-4DB2-BD59-A6C34878D82A}">
                    <a16:rowId xmlns:a16="http://schemas.microsoft.com/office/drawing/2014/main" val="10000"/>
                  </a:ext>
                </a:extLst>
              </a:tr>
              <a:tr h="1094315">
                <a:tc>
                  <a:txBody>
                    <a:bodyPr/>
                    <a:lstStyle/>
                    <a:p>
                      <a:pPr algn="ctr" fontAlgn="ctr"/>
                      <a:r>
                        <a:rPr lang="fi-FI" sz="1800" u="none" strike="noStrike" dirty="0">
                          <a:effectLst/>
                        </a:rPr>
                        <a:t>Bastnäsit</a:t>
                      </a:r>
                    </a:p>
                  </a:txBody>
                  <a:tcPr marL="12700" marR="12700" marT="12700" marB="0" anchor="ctr"/>
                </a:tc>
                <a:tc>
                  <a:txBody>
                    <a:bodyPr/>
                    <a:lstStyle/>
                    <a:p>
                      <a:pPr algn="ctr" fontAlgn="ctr"/>
                      <a:r>
                        <a:rPr lang="de-DE" sz="1800" b="1" dirty="0">
                          <a:solidFill>
                            <a:srgbClr val="0070C0"/>
                          </a:solidFill>
                          <a:effectLst/>
                        </a:rPr>
                        <a:t>(</a:t>
                      </a:r>
                      <a:r>
                        <a:rPr lang="de-DE" sz="1800" b="1" dirty="0" err="1">
                          <a:solidFill>
                            <a:srgbClr val="0070C0"/>
                          </a:solidFill>
                          <a:effectLst/>
                        </a:rPr>
                        <a:t>Ce</a:t>
                      </a:r>
                      <a:r>
                        <a:rPr lang="de-DE" sz="1800" b="1" dirty="0">
                          <a:solidFill>
                            <a:srgbClr val="0070C0"/>
                          </a:solidFill>
                          <a:effectLst/>
                        </a:rPr>
                        <a:t>, La, Y)CO</a:t>
                      </a:r>
                      <a:r>
                        <a:rPr lang="de-DE" sz="1800" b="1" baseline="-25000" dirty="0">
                          <a:solidFill>
                            <a:srgbClr val="0070C0"/>
                          </a:solidFill>
                          <a:effectLst/>
                        </a:rPr>
                        <a:t>3</a:t>
                      </a:r>
                      <a:r>
                        <a:rPr lang="de-DE" sz="1800" b="1" dirty="0">
                          <a:solidFill>
                            <a:srgbClr val="0070C0"/>
                          </a:solidFill>
                          <a:effectLst/>
                        </a:rPr>
                        <a:t>F </a:t>
                      </a:r>
                    </a:p>
                  </a:txBody>
                  <a:tcPr marL="12700" marR="12700" marT="12700" marB="0" anchor="ctr"/>
                </a:tc>
                <a:extLst>
                  <a:ext uri="{0D108BD9-81ED-4DB2-BD59-A6C34878D82A}">
                    <a16:rowId xmlns:a16="http://schemas.microsoft.com/office/drawing/2014/main" val="10001"/>
                  </a:ext>
                </a:extLst>
              </a:tr>
              <a:tr h="1176867">
                <a:tc>
                  <a:txBody>
                    <a:bodyPr/>
                    <a:lstStyle/>
                    <a:p>
                      <a:pPr algn="ctr" fontAlgn="ctr"/>
                      <a:r>
                        <a:rPr lang="hr-HR" sz="1800" u="none" strike="noStrike" dirty="0">
                          <a:effectLst/>
                        </a:rPr>
                        <a:t>Monazit</a:t>
                      </a:r>
                      <a:endParaRPr lang="hr-HR" sz="1800" b="0" i="0" u="none" strike="noStrike" dirty="0">
                        <a:solidFill>
                          <a:srgbClr val="000000"/>
                        </a:solidFill>
                        <a:effectLst/>
                        <a:latin typeface="Arial"/>
                      </a:endParaRPr>
                    </a:p>
                  </a:txBody>
                  <a:tcPr marL="12700" marR="12700" marT="12700" marB="0" anchor="ctr"/>
                </a:tc>
                <a:tc>
                  <a:txBody>
                    <a:bodyPr/>
                    <a:lstStyle/>
                    <a:p>
                      <a:pPr algn="ctr" fontAlgn="ctr"/>
                      <a:r>
                        <a:rPr lang="de-DE" sz="1800" b="1" dirty="0">
                          <a:solidFill>
                            <a:srgbClr val="0070C0"/>
                          </a:solidFill>
                          <a:effectLst/>
                        </a:rPr>
                        <a:t>(</a:t>
                      </a:r>
                      <a:r>
                        <a:rPr lang="de-DE" sz="1800" b="1" dirty="0" err="1">
                          <a:solidFill>
                            <a:srgbClr val="0070C0"/>
                          </a:solidFill>
                          <a:effectLst/>
                        </a:rPr>
                        <a:t>Ce,La,Nd,Th</a:t>
                      </a:r>
                      <a:r>
                        <a:rPr lang="de-DE" sz="1800" b="1" dirty="0">
                          <a:solidFill>
                            <a:srgbClr val="0070C0"/>
                          </a:solidFill>
                          <a:effectLst/>
                        </a:rPr>
                        <a:t>)PO</a:t>
                      </a:r>
                      <a:r>
                        <a:rPr lang="de-DE" sz="1800" b="1" baseline="-25000" dirty="0">
                          <a:solidFill>
                            <a:srgbClr val="0070C0"/>
                          </a:solidFill>
                          <a:effectLst/>
                        </a:rPr>
                        <a:t>4</a:t>
                      </a:r>
                      <a:r>
                        <a:rPr lang="de-DE" sz="1800" b="1" dirty="0">
                          <a:solidFill>
                            <a:srgbClr val="0070C0"/>
                          </a:solidFill>
                          <a:effectLst/>
                        </a:rPr>
                        <a:t> </a:t>
                      </a:r>
                    </a:p>
                  </a:txBody>
                  <a:tcPr marL="12700" marR="12700" marT="12700" marB="0" anchor="ctr"/>
                </a:tc>
                <a:extLst>
                  <a:ext uri="{0D108BD9-81ED-4DB2-BD59-A6C34878D82A}">
                    <a16:rowId xmlns:a16="http://schemas.microsoft.com/office/drawing/2014/main" val="10002"/>
                  </a:ext>
                </a:extLst>
              </a:tr>
              <a:tr h="1075266">
                <a:tc>
                  <a:txBody>
                    <a:bodyPr/>
                    <a:lstStyle/>
                    <a:p>
                      <a:pPr algn="ctr" fontAlgn="ctr"/>
                      <a:r>
                        <a:rPr lang="fr-FR" sz="1800" u="none" strike="noStrike" dirty="0" err="1">
                          <a:effectLst/>
                        </a:rPr>
                        <a:t>Xenotim</a:t>
                      </a:r>
                      <a:endParaRPr lang="fr-FR" sz="1800" b="0" i="0" u="none" strike="noStrike" dirty="0">
                        <a:solidFill>
                          <a:srgbClr val="000000"/>
                        </a:solidFill>
                        <a:effectLst/>
                        <a:latin typeface="Arial"/>
                      </a:endParaRPr>
                    </a:p>
                  </a:txBody>
                  <a:tcPr marL="12700" marR="12700" marT="12700" marB="0" anchor="ctr"/>
                </a:tc>
                <a:tc>
                  <a:txBody>
                    <a:bodyPr/>
                    <a:lstStyle/>
                    <a:p>
                      <a:pPr algn="ctr" fontAlgn="ctr"/>
                      <a:r>
                        <a:rPr lang="de-DE" sz="1800" b="1" dirty="0">
                          <a:solidFill>
                            <a:srgbClr val="0070C0"/>
                          </a:solidFill>
                        </a:rPr>
                        <a:t>YPO</a:t>
                      </a:r>
                      <a:r>
                        <a:rPr lang="de-DE" sz="1800" b="1" baseline="-25000" dirty="0">
                          <a:solidFill>
                            <a:srgbClr val="0070C0"/>
                          </a:solidFill>
                        </a:rPr>
                        <a:t>4</a:t>
                      </a:r>
                      <a:endParaRPr lang="de-DE" sz="1800" b="1" u="none" strike="noStrike" dirty="0">
                        <a:solidFill>
                          <a:srgbClr val="0070C0"/>
                        </a:solidFill>
                        <a:effectLst/>
                      </a:endParaRPr>
                    </a:p>
                  </a:txBody>
                  <a:tcPr marL="12700" marR="12700" marT="12700" marB="0" anchor="ctr"/>
                </a:tc>
                <a:extLst>
                  <a:ext uri="{0D108BD9-81ED-4DB2-BD59-A6C34878D82A}">
                    <a16:rowId xmlns:a16="http://schemas.microsoft.com/office/drawing/2014/main" val="10003"/>
                  </a:ext>
                </a:extLst>
              </a:tr>
              <a:tr h="1024467">
                <a:tc>
                  <a:txBody>
                    <a:bodyPr/>
                    <a:lstStyle/>
                    <a:p>
                      <a:pPr algn="ctr" fontAlgn="ctr"/>
                      <a:r>
                        <a:rPr lang="fr-FR" sz="1800" u="none" strike="noStrike" dirty="0" err="1">
                          <a:effectLst/>
                        </a:rPr>
                        <a:t>Eudialyt</a:t>
                      </a:r>
                      <a:endParaRPr lang="fr-FR" sz="1800" b="0" i="0" u="none" strike="noStrike" dirty="0">
                        <a:solidFill>
                          <a:srgbClr val="000000"/>
                        </a:solidFill>
                        <a:effectLst/>
                        <a:latin typeface="Arial"/>
                      </a:endParaRPr>
                    </a:p>
                  </a:txBody>
                  <a:tcPr marL="12700" marR="12700" marT="12700" marB="0" anchor="ctr"/>
                </a:tc>
                <a:tc>
                  <a:txBody>
                    <a:bodyPr/>
                    <a:lstStyle/>
                    <a:p>
                      <a:pPr algn="ctr"/>
                      <a:endParaRPr lang="de-DE" b="1" dirty="0">
                        <a:solidFill>
                          <a:srgbClr val="0070C0"/>
                        </a:solidFill>
                      </a:endParaRPr>
                    </a:p>
                    <a:p>
                      <a:pPr algn="ctr"/>
                      <a:r>
                        <a:rPr lang="de-DE" b="1" dirty="0">
                          <a:solidFill>
                            <a:srgbClr val="0070C0"/>
                          </a:solidFill>
                        </a:rPr>
                        <a:t>Na</a:t>
                      </a:r>
                      <a:r>
                        <a:rPr lang="de-DE" b="1" baseline="-25000" dirty="0">
                          <a:solidFill>
                            <a:srgbClr val="0070C0"/>
                          </a:solidFill>
                        </a:rPr>
                        <a:t>15</a:t>
                      </a:r>
                      <a:r>
                        <a:rPr lang="de-DE" b="1" dirty="0">
                          <a:solidFill>
                            <a:srgbClr val="0070C0"/>
                          </a:solidFill>
                        </a:rPr>
                        <a:t>Ca</a:t>
                      </a:r>
                      <a:r>
                        <a:rPr lang="de-DE" b="1" baseline="-25000" dirty="0">
                          <a:solidFill>
                            <a:srgbClr val="0070C0"/>
                          </a:solidFill>
                        </a:rPr>
                        <a:t>6</a:t>
                      </a:r>
                      <a:r>
                        <a:rPr lang="de-DE" b="1" dirty="0">
                          <a:solidFill>
                            <a:srgbClr val="0070C0"/>
                          </a:solidFill>
                        </a:rPr>
                        <a:t>(</a:t>
                      </a:r>
                      <a:r>
                        <a:rPr lang="de-DE" b="1" dirty="0" err="1">
                          <a:solidFill>
                            <a:srgbClr val="0070C0"/>
                          </a:solidFill>
                        </a:rPr>
                        <a:t>Fe,Mn</a:t>
                      </a:r>
                      <a:r>
                        <a:rPr lang="de-DE" b="1" dirty="0">
                          <a:solidFill>
                            <a:srgbClr val="0070C0"/>
                          </a:solidFill>
                        </a:rPr>
                        <a:t>)</a:t>
                      </a:r>
                      <a:r>
                        <a:rPr lang="de-DE" b="1" baseline="-25000" dirty="0">
                          <a:solidFill>
                            <a:srgbClr val="0070C0"/>
                          </a:solidFill>
                        </a:rPr>
                        <a:t>3</a:t>
                      </a:r>
                      <a:r>
                        <a:rPr lang="de-DE" b="1" dirty="0">
                          <a:solidFill>
                            <a:srgbClr val="0070C0"/>
                          </a:solidFill>
                        </a:rPr>
                        <a:t>Zr</a:t>
                      </a:r>
                      <a:r>
                        <a:rPr lang="de-DE" b="1" baseline="-25000" dirty="0">
                          <a:solidFill>
                            <a:srgbClr val="0070C0"/>
                          </a:solidFill>
                        </a:rPr>
                        <a:t>3</a:t>
                      </a:r>
                      <a:r>
                        <a:rPr lang="de-DE" b="1" dirty="0">
                          <a:solidFill>
                            <a:srgbClr val="0070C0"/>
                          </a:solidFill>
                        </a:rPr>
                        <a:t>SiO(O,OH,H</a:t>
                      </a:r>
                      <a:r>
                        <a:rPr lang="de-DE" b="1" baseline="-25000" dirty="0">
                          <a:solidFill>
                            <a:srgbClr val="0070C0"/>
                          </a:solidFill>
                        </a:rPr>
                        <a:t>2</a:t>
                      </a:r>
                      <a:r>
                        <a:rPr lang="de-DE" b="1" dirty="0">
                          <a:solidFill>
                            <a:srgbClr val="0070C0"/>
                          </a:solidFill>
                        </a:rPr>
                        <a:t>O)</a:t>
                      </a:r>
                      <a:r>
                        <a:rPr lang="de-DE" b="1" baseline="-25000" dirty="0">
                          <a:solidFill>
                            <a:srgbClr val="0070C0"/>
                          </a:solidFill>
                        </a:rPr>
                        <a:t>3</a:t>
                      </a:r>
                      <a:r>
                        <a:rPr lang="de-DE" b="1" dirty="0">
                          <a:solidFill>
                            <a:srgbClr val="0070C0"/>
                          </a:solidFill>
                        </a:rPr>
                        <a:t/>
                      </a:r>
                      <a:br>
                        <a:rPr lang="de-DE" b="1" dirty="0">
                          <a:solidFill>
                            <a:srgbClr val="0070C0"/>
                          </a:solidFill>
                        </a:rPr>
                      </a:br>
                      <a:r>
                        <a:rPr lang="de-DE" b="1" dirty="0">
                          <a:solidFill>
                            <a:srgbClr val="0070C0"/>
                          </a:solidFill>
                        </a:rPr>
                        <a:t>(Si</a:t>
                      </a:r>
                      <a:r>
                        <a:rPr lang="de-DE" b="1" baseline="-25000" dirty="0">
                          <a:solidFill>
                            <a:srgbClr val="0070C0"/>
                          </a:solidFill>
                        </a:rPr>
                        <a:t>3</a:t>
                      </a:r>
                      <a:r>
                        <a:rPr lang="de-DE" b="1" dirty="0">
                          <a:solidFill>
                            <a:srgbClr val="0070C0"/>
                          </a:solidFill>
                        </a:rPr>
                        <a:t>O</a:t>
                      </a:r>
                      <a:r>
                        <a:rPr lang="de-DE" b="1" baseline="-25000" dirty="0">
                          <a:solidFill>
                            <a:srgbClr val="0070C0"/>
                          </a:solidFill>
                        </a:rPr>
                        <a:t>9</a:t>
                      </a:r>
                      <a:r>
                        <a:rPr lang="de-DE" b="1" dirty="0">
                          <a:solidFill>
                            <a:srgbClr val="0070C0"/>
                          </a:solidFill>
                        </a:rPr>
                        <a:t>)</a:t>
                      </a:r>
                      <a:r>
                        <a:rPr lang="de-DE" b="1" baseline="-25000" dirty="0">
                          <a:solidFill>
                            <a:srgbClr val="0070C0"/>
                          </a:solidFill>
                        </a:rPr>
                        <a:t>2</a:t>
                      </a:r>
                      <a:r>
                        <a:rPr lang="de-DE" b="1" dirty="0">
                          <a:solidFill>
                            <a:srgbClr val="0070C0"/>
                          </a:solidFill>
                        </a:rPr>
                        <a:t>(Si</a:t>
                      </a:r>
                      <a:r>
                        <a:rPr lang="de-DE" b="1" baseline="-25000" dirty="0">
                          <a:solidFill>
                            <a:srgbClr val="0070C0"/>
                          </a:solidFill>
                        </a:rPr>
                        <a:t>9</a:t>
                      </a:r>
                      <a:r>
                        <a:rPr lang="de-DE" b="1" dirty="0">
                          <a:solidFill>
                            <a:srgbClr val="0070C0"/>
                          </a:solidFill>
                        </a:rPr>
                        <a:t>O</a:t>
                      </a:r>
                      <a:r>
                        <a:rPr lang="de-DE" b="1" baseline="-25000" dirty="0">
                          <a:solidFill>
                            <a:srgbClr val="0070C0"/>
                          </a:solidFill>
                        </a:rPr>
                        <a:t>27</a:t>
                      </a:r>
                      <a:r>
                        <a:rPr lang="de-DE" b="1" dirty="0">
                          <a:solidFill>
                            <a:srgbClr val="0070C0"/>
                          </a:solidFill>
                        </a:rPr>
                        <a:t>)</a:t>
                      </a:r>
                      <a:r>
                        <a:rPr lang="de-DE" b="1" baseline="-25000" dirty="0">
                          <a:solidFill>
                            <a:srgbClr val="0070C0"/>
                          </a:solidFill>
                        </a:rPr>
                        <a:t>2</a:t>
                      </a:r>
                      <a:r>
                        <a:rPr lang="de-DE" b="1" dirty="0">
                          <a:solidFill>
                            <a:srgbClr val="0070C0"/>
                          </a:solidFill>
                        </a:rPr>
                        <a:t>(</a:t>
                      </a:r>
                      <a:r>
                        <a:rPr lang="de-DE" b="1" dirty="0" err="1">
                          <a:solidFill>
                            <a:srgbClr val="0070C0"/>
                          </a:solidFill>
                        </a:rPr>
                        <a:t>OH,Cl</a:t>
                      </a:r>
                      <a:r>
                        <a:rPr lang="de-DE" b="1" dirty="0">
                          <a:solidFill>
                            <a:srgbClr val="0070C0"/>
                          </a:solidFill>
                        </a:rPr>
                        <a:t>)</a:t>
                      </a:r>
                      <a:r>
                        <a:rPr lang="de-DE" b="1" baseline="-25000" dirty="0">
                          <a:solidFill>
                            <a:srgbClr val="0070C0"/>
                          </a:solidFill>
                        </a:rPr>
                        <a:t>2</a:t>
                      </a:r>
                    </a:p>
                    <a:p>
                      <a:pPr marL="0" marR="0" indent="0" algn="ctr" defTabSz="914400" rtl="0" eaLnBrk="1" fontAlgn="auto" latinLnBrk="0" hangingPunct="1">
                        <a:lnSpc>
                          <a:spcPct val="100000"/>
                        </a:lnSpc>
                        <a:spcBef>
                          <a:spcPts val="0"/>
                        </a:spcBef>
                        <a:spcAft>
                          <a:spcPts val="0"/>
                        </a:spcAft>
                        <a:buClrTx/>
                        <a:buSzTx/>
                        <a:buFontTx/>
                        <a:buNone/>
                        <a:tabLst/>
                        <a:defRPr/>
                      </a:pPr>
                      <a:endParaRPr lang="de-DE" sz="1800" u="none" strike="noStrike"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a:txBody>
                  <a:tcPr marL="12700" marR="12700" marT="12700" marB="0" anchor="ctr"/>
                </a:tc>
                <a:extLst>
                  <a:ext uri="{0D108BD9-81ED-4DB2-BD59-A6C34878D82A}">
                    <a16:rowId xmlns:a16="http://schemas.microsoft.com/office/drawing/2014/main" val="10004"/>
                  </a:ext>
                </a:extLst>
              </a:tr>
            </a:tbl>
          </a:graphicData>
        </a:graphic>
      </p:graphicFrame>
      <p:pic>
        <p:nvPicPr>
          <p:cNvPr id="11" name="Picture 2" descr="View from Redekammen.JPG"/>
          <p:cNvPicPr>
            <a:picLocks noChangeAspect="1"/>
          </p:cNvPicPr>
          <p:nvPr/>
        </p:nvPicPr>
        <p:blipFill>
          <a:blip r:embed="rId6" cstate="print"/>
          <a:stretch>
            <a:fillRect/>
          </a:stretch>
        </p:blipFill>
        <p:spPr>
          <a:xfrm>
            <a:off x="7248524" y="2485886"/>
            <a:ext cx="3419475" cy="2256854"/>
          </a:xfrm>
          <a:prstGeom prst="rect">
            <a:avLst/>
          </a:prstGeom>
        </p:spPr>
      </p:pic>
      <p:sp>
        <p:nvSpPr>
          <p:cNvPr id="4" name="Textfeld 3"/>
          <p:cNvSpPr txBox="1"/>
          <p:nvPr/>
        </p:nvSpPr>
        <p:spPr>
          <a:xfrm>
            <a:off x="8252321" y="4796615"/>
            <a:ext cx="2139455" cy="707886"/>
          </a:xfrm>
          <a:prstGeom prst="rect">
            <a:avLst/>
          </a:prstGeom>
          <a:noFill/>
        </p:spPr>
        <p:txBody>
          <a:bodyPr wrap="square" rtlCol="0">
            <a:spAutoFit/>
          </a:bodyPr>
          <a:lstStyle/>
          <a:p>
            <a:r>
              <a:rPr lang="de-DE" sz="2000" dirty="0"/>
              <a:t>Fosters Lake</a:t>
            </a:r>
          </a:p>
          <a:p>
            <a:r>
              <a:rPr lang="de-DE" sz="2000" dirty="0"/>
              <a:t>Grönland</a:t>
            </a:r>
            <a:endParaRPr lang="en-US" sz="2000" dirty="0"/>
          </a:p>
        </p:txBody>
      </p:sp>
    </p:spTree>
    <p:extLst>
      <p:ext uri="{BB962C8B-B14F-4D97-AF65-F5344CB8AC3E}">
        <p14:creationId xmlns:p14="http://schemas.microsoft.com/office/powerpoint/2010/main" val="1778347438"/>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6B6861-5172-4852-B488-4A49E4B9D875}"/>
              </a:ext>
            </a:extLst>
          </p:cNvPr>
          <p:cNvSpPr>
            <a:spLocks noGrp="1"/>
          </p:cNvSpPr>
          <p:nvPr>
            <p:ph type="title"/>
          </p:nvPr>
        </p:nvSpPr>
        <p:spPr/>
        <p:txBody>
          <a:bodyPr/>
          <a:lstStyle/>
          <a:p>
            <a:r>
              <a:rPr lang="de-DE" dirty="0"/>
              <a:t>Dry </a:t>
            </a:r>
            <a:r>
              <a:rPr lang="de-DE" dirty="0" err="1"/>
              <a:t>digestion</a:t>
            </a:r>
            <a:r>
              <a:rPr lang="de-DE" dirty="0"/>
              <a:t> </a:t>
            </a:r>
            <a:r>
              <a:rPr lang="de-DE" dirty="0" err="1"/>
              <a:t>of</a:t>
            </a:r>
            <a:r>
              <a:rPr lang="de-DE" dirty="0"/>
              <a:t> </a:t>
            </a:r>
            <a:r>
              <a:rPr lang="de-DE" dirty="0" err="1"/>
              <a:t>the</a:t>
            </a:r>
            <a:r>
              <a:rPr lang="de-DE" dirty="0"/>
              <a:t> </a:t>
            </a:r>
            <a:r>
              <a:rPr lang="de-DE" dirty="0" err="1"/>
              <a:t>nickel</a:t>
            </a:r>
            <a:r>
              <a:rPr lang="de-DE" dirty="0"/>
              <a:t> </a:t>
            </a:r>
            <a:r>
              <a:rPr lang="de-DE" dirty="0" err="1"/>
              <a:t>lateric</a:t>
            </a:r>
            <a:r>
              <a:rPr lang="de-DE" dirty="0"/>
              <a:t> </a:t>
            </a:r>
            <a:r>
              <a:rPr lang="de-DE" dirty="0" err="1"/>
              <a:t>ore</a:t>
            </a:r>
            <a:r>
              <a:rPr lang="de-DE" dirty="0"/>
              <a:t> </a:t>
            </a:r>
            <a:r>
              <a:rPr lang="de-DE" dirty="0" err="1"/>
              <a:t>from</a:t>
            </a:r>
            <a:r>
              <a:rPr lang="de-DE" dirty="0"/>
              <a:t> Turkey</a:t>
            </a:r>
          </a:p>
        </p:txBody>
      </p:sp>
      <p:graphicFrame>
        <p:nvGraphicFramePr>
          <p:cNvPr id="4" name="Tabelle 3">
            <a:extLst>
              <a:ext uri="{FF2B5EF4-FFF2-40B4-BE49-F238E27FC236}">
                <a16:creationId xmlns:a16="http://schemas.microsoft.com/office/drawing/2014/main" id="{B1F3F228-D789-4AEA-A32B-112CE848F3D1}"/>
              </a:ext>
            </a:extLst>
          </p:cNvPr>
          <p:cNvGraphicFramePr>
            <a:graphicFrameLocks noGrp="1"/>
          </p:cNvGraphicFramePr>
          <p:nvPr>
            <p:extLst/>
          </p:nvPr>
        </p:nvGraphicFramePr>
        <p:xfrm>
          <a:off x="1740663" y="4146822"/>
          <a:ext cx="8710675" cy="1974245"/>
        </p:xfrm>
        <a:graphic>
          <a:graphicData uri="http://schemas.openxmlformats.org/drawingml/2006/table">
            <a:tbl>
              <a:tblPr/>
              <a:tblGrid>
                <a:gridCol w="2726953">
                  <a:extLst>
                    <a:ext uri="{9D8B030D-6E8A-4147-A177-3AD203B41FA5}">
                      <a16:colId xmlns:a16="http://schemas.microsoft.com/office/drawing/2014/main" val="4247159454"/>
                    </a:ext>
                  </a:extLst>
                </a:gridCol>
                <a:gridCol w="1303359">
                  <a:extLst>
                    <a:ext uri="{9D8B030D-6E8A-4147-A177-3AD203B41FA5}">
                      <a16:colId xmlns:a16="http://schemas.microsoft.com/office/drawing/2014/main" val="3823082122"/>
                    </a:ext>
                  </a:extLst>
                </a:gridCol>
                <a:gridCol w="1772386">
                  <a:extLst>
                    <a:ext uri="{9D8B030D-6E8A-4147-A177-3AD203B41FA5}">
                      <a16:colId xmlns:a16="http://schemas.microsoft.com/office/drawing/2014/main" val="1166827074"/>
                    </a:ext>
                  </a:extLst>
                </a:gridCol>
                <a:gridCol w="2907977">
                  <a:extLst>
                    <a:ext uri="{9D8B030D-6E8A-4147-A177-3AD203B41FA5}">
                      <a16:colId xmlns:a16="http://schemas.microsoft.com/office/drawing/2014/main" val="696501470"/>
                    </a:ext>
                  </a:extLst>
                </a:gridCol>
              </a:tblGrid>
              <a:tr h="299993">
                <a:tc>
                  <a:txBody>
                    <a:bodyPr/>
                    <a:lstStyle/>
                    <a:p>
                      <a:r>
                        <a:rPr lang="de-DE" dirty="0">
                          <a:effectLst/>
                        </a:rPr>
                        <a:t>Sample</a:t>
                      </a:r>
                    </a:p>
                  </a:txBody>
                  <a:tcPr marL="68580" marR="68580"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de-DE" dirty="0" err="1">
                          <a:effectLst/>
                        </a:rPr>
                        <a:t>Eudialyte</a:t>
                      </a:r>
                      <a:endParaRPr lang="de-DE"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de-DE" dirty="0" err="1">
                          <a:effectLst/>
                        </a:rPr>
                        <a:t>Red</a:t>
                      </a:r>
                      <a:r>
                        <a:rPr lang="de-DE" dirty="0">
                          <a:effectLst/>
                        </a:rPr>
                        <a:t> </a:t>
                      </a:r>
                      <a:r>
                        <a:rPr lang="de-DE" dirty="0" err="1">
                          <a:effectLst/>
                        </a:rPr>
                        <a:t>Mud</a:t>
                      </a:r>
                      <a:endParaRPr lang="de-DE" dirty="0">
                        <a:effectLs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de-DE" dirty="0">
                          <a:effectLst/>
                        </a:rPr>
                        <a:t>Ni-Laterite</a:t>
                      </a: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5272970"/>
                  </a:ext>
                </a:extLst>
              </a:tr>
              <a:tr h="299993">
                <a:tc>
                  <a:txBody>
                    <a:bodyPr/>
                    <a:lstStyle/>
                    <a:p>
                      <a:r>
                        <a:rPr lang="de-DE" dirty="0">
                          <a:effectLst/>
                        </a:rPr>
                        <a:t>Initial </a:t>
                      </a:r>
                      <a:r>
                        <a:rPr lang="de-DE" dirty="0" err="1">
                          <a:effectLst/>
                        </a:rPr>
                        <a:t>mass</a:t>
                      </a:r>
                      <a:r>
                        <a:rPr lang="de-DE" dirty="0">
                          <a:effectLst/>
                        </a:rPr>
                        <a:t> (kg)</a:t>
                      </a:r>
                    </a:p>
                  </a:txBody>
                  <a:tcPr marL="68580" marR="68580"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a:effectLst/>
                        </a:rPr>
                        <a:t>20,00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a:effectLst/>
                        </a:rPr>
                        <a:t>20,00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a:effectLst/>
                        </a:rPr>
                        <a:t>20,00</a:t>
                      </a: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774848"/>
                  </a:ext>
                </a:extLst>
              </a:tr>
              <a:tr h="350915">
                <a:tc>
                  <a:txBody>
                    <a:bodyPr/>
                    <a:lstStyle/>
                    <a:p>
                      <a:r>
                        <a:rPr lang="de-DE" dirty="0">
                          <a:effectLst/>
                        </a:rPr>
                        <a:t>Si in initial </a:t>
                      </a:r>
                      <a:r>
                        <a:rPr lang="de-DE" dirty="0" err="1">
                          <a:effectLst/>
                        </a:rPr>
                        <a:t>mass</a:t>
                      </a:r>
                      <a:r>
                        <a:rPr lang="de-DE" dirty="0">
                          <a:effectLst/>
                        </a:rPr>
                        <a:t> (g)</a:t>
                      </a:r>
                    </a:p>
                  </a:txBody>
                  <a:tcPr marL="68580" marR="68580"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a:effectLst/>
                        </a:rPr>
                        <a:t>5020,00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a:effectLst/>
                        </a:rPr>
                        <a:t>770,00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a:effectLst/>
                        </a:rPr>
                        <a:t>3338,26</a:t>
                      </a: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452087"/>
                  </a:ext>
                </a:extLst>
              </a:tr>
              <a:tr h="423358">
                <a:tc>
                  <a:txBody>
                    <a:bodyPr/>
                    <a:lstStyle/>
                    <a:p>
                      <a:r>
                        <a:rPr lang="de-DE" dirty="0" err="1">
                          <a:effectLst/>
                        </a:rPr>
                        <a:t>C</a:t>
                      </a:r>
                      <a:r>
                        <a:rPr lang="de-DE" baseline="-25000" dirty="0" err="1">
                          <a:effectLst/>
                        </a:rPr>
                        <a:t>Si</a:t>
                      </a:r>
                      <a:r>
                        <a:rPr lang="de-DE" dirty="0">
                          <a:effectLst/>
                        </a:rPr>
                        <a:t> in Solution (mg/L)</a:t>
                      </a:r>
                    </a:p>
                  </a:txBody>
                  <a:tcPr marL="68580" marR="68580"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dirty="0">
                          <a:effectLst/>
                        </a:rPr>
                        <a:t>101,3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a:effectLst/>
                        </a:rPr>
                        <a:t>120,75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a:effectLst/>
                        </a:rPr>
                        <a:t>31,75</a:t>
                      </a: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4132769"/>
                  </a:ext>
                </a:extLst>
              </a:tr>
              <a:tr h="299993">
                <a:tc>
                  <a:txBody>
                    <a:bodyPr/>
                    <a:lstStyle/>
                    <a:p>
                      <a:r>
                        <a:rPr lang="de-DE" b="1" dirty="0">
                          <a:solidFill>
                            <a:srgbClr val="0070C0"/>
                          </a:solidFill>
                          <a:effectLst/>
                        </a:rPr>
                        <a:t>Si in </a:t>
                      </a:r>
                      <a:r>
                        <a:rPr lang="de-DE" b="1" dirty="0" err="1">
                          <a:solidFill>
                            <a:srgbClr val="0070C0"/>
                          </a:solidFill>
                          <a:effectLst/>
                        </a:rPr>
                        <a:t>solution</a:t>
                      </a:r>
                      <a:r>
                        <a:rPr lang="de-DE" b="1" dirty="0">
                          <a:solidFill>
                            <a:srgbClr val="0070C0"/>
                          </a:solidFill>
                          <a:effectLst/>
                        </a:rPr>
                        <a:t> (g)</a:t>
                      </a:r>
                    </a:p>
                  </a:txBody>
                  <a:tcPr marL="68580" marR="68580"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b="1">
                          <a:solidFill>
                            <a:srgbClr val="0070C0"/>
                          </a:solidFill>
                          <a:effectLst/>
                        </a:rPr>
                        <a:t>10,13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b="1">
                          <a:solidFill>
                            <a:srgbClr val="0070C0"/>
                          </a:solidFill>
                          <a:effectLst/>
                        </a:rPr>
                        <a:t>12,08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DE" b="1" dirty="0">
                          <a:solidFill>
                            <a:srgbClr val="0070C0"/>
                          </a:solidFill>
                          <a:effectLst/>
                        </a:rPr>
                        <a:t>3,18</a:t>
                      </a: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28943"/>
                  </a:ext>
                </a:extLst>
              </a:tr>
              <a:tr h="299993">
                <a:tc>
                  <a:txBody>
                    <a:bodyPr/>
                    <a:lstStyle/>
                    <a:p>
                      <a:r>
                        <a:rPr lang="de-DE" dirty="0">
                          <a:effectLst/>
                        </a:rPr>
                        <a:t>Efficiency (%)</a:t>
                      </a:r>
                    </a:p>
                  </a:txBody>
                  <a:tcPr marL="68580" marR="68580" marT="0" marB="0">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de-DE" dirty="0">
                          <a:effectLst/>
                        </a:rPr>
                        <a:t>0,20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de-DE">
                          <a:effectLst/>
                        </a:rPr>
                        <a:t>1,57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r>
                        <a:rPr lang="de-DE" dirty="0">
                          <a:effectLst/>
                        </a:rPr>
                        <a:t>0,10</a:t>
                      </a:r>
                    </a:p>
                  </a:txBody>
                  <a:tcPr marL="68580" marR="68580" marT="0" marB="0">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428847"/>
                  </a:ext>
                </a:extLst>
              </a:tr>
            </a:tbl>
          </a:graphicData>
        </a:graphic>
      </p:graphicFrame>
      <p:sp>
        <p:nvSpPr>
          <p:cNvPr id="5" name="Rectangle 1">
            <a:extLst>
              <a:ext uri="{FF2B5EF4-FFF2-40B4-BE49-F238E27FC236}">
                <a16:creationId xmlns:a16="http://schemas.microsoft.com/office/drawing/2014/main" id="{1AE675AC-6ABF-48B9-989F-EF517CD3B432}"/>
              </a:ext>
            </a:extLst>
          </p:cNvPr>
          <p:cNvSpPr>
            <a:spLocks noChangeArrowheads="1"/>
          </p:cNvSpPr>
          <p:nvPr/>
        </p:nvSpPr>
        <p:spPr bwMode="auto">
          <a:xfrm>
            <a:off x="1790766" y="4302805"/>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hangingPunct="0"/>
            <a:r>
              <a:rPr lang="de-DE" altLang="de-DE" sz="1800" b="0">
                <a:latin typeface="Arial" panose="020B0604020202020204" pitchFamily="34" charset="0"/>
              </a:rPr>
              <a:t> </a:t>
            </a:r>
          </a:p>
        </p:txBody>
      </p:sp>
      <p:graphicFrame>
        <p:nvGraphicFramePr>
          <p:cNvPr id="9" name="Diagramm 8">
            <a:extLst>
              <a:ext uri="{FF2B5EF4-FFF2-40B4-BE49-F238E27FC236}">
                <a16:creationId xmlns:a16="http://schemas.microsoft.com/office/drawing/2014/main" id="{78DF1634-6D6C-4FD4-811B-EA0F00987782}"/>
              </a:ext>
            </a:extLst>
          </p:cNvPr>
          <p:cNvGraphicFramePr/>
          <p:nvPr>
            <p:extLst/>
          </p:nvPr>
        </p:nvGraphicFramePr>
        <p:xfrm>
          <a:off x="1790766" y="607351"/>
          <a:ext cx="5482681" cy="3360221"/>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eck 9">
            <a:extLst>
              <a:ext uri="{FF2B5EF4-FFF2-40B4-BE49-F238E27FC236}">
                <a16:creationId xmlns:a16="http://schemas.microsoft.com/office/drawing/2014/main" id="{830321FD-771D-4BB9-BCB7-CCFF238C5D7B}"/>
              </a:ext>
            </a:extLst>
          </p:cNvPr>
          <p:cNvSpPr/>
          <p:nvPr/>
        </p:nvSpPr>
        <p:spPr>
          <a:xfrm>
            <a:off x="6224980" y="817834"/>
            <a:ext cx="4572000" cy="873894"/>
          </a:xfrm>
          <a:prstGeom prst="rect">
            <a:avLst/>
          </a:prstGeom>
        </p:spPr>
        <p:txBody>
          <a:bodyPr>
            <a:spAutoFit/>
          </a:bodyPr>
          <a:lstStyle/>
          <a:p>
            <a:r>
              <a:rPr lang="en-US" b="0" dirty="0"/>
              <a:t>High leaching efficiency for </a:t>
            </a:r>
            <a:r>
              <a:rPr lang="en-US" b="0" dirty="0" err="1"/>
              <a:t>Ti</a:t>
            </a:r>
            <a:r>
              <a:rPr lang="en-US" b="0" dirty="0"/>
              <a:t> (about 100 %), 60 % V, 50 % Ni, 45  % Sc and minimal dissolution of silicon.</a:t>
            </a:r>
          </a:p>
        </p:txBody>
      </p:sp>
    </p:spTree>
    <p:extLst>
      <p:ext uri="{BB962C8B-B14F-4D97-AF65-F5344CB8AC3E}">
        <p14:creationId xmlns:p14="http://schemas.microsoft.com/office/powerpoint/2010/main" val="2824464949"/>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D1FBD-A220-43C9-B1E9-951514E3614F}"/>
              </a:ext>
            </a:extLst>
          </p:cNvPr>
          <p:cNvSpPr>
            <a:spLocks noGrp="1"/>
          </p:cNvSpPr>
          <p:nvPr>
            <p:ph type="title"/>
          </p:nvPr>
        </p:nvSpPr>
        <p:spPr>
          <a:xfrm>
            <a:off x="793761" y="-125243"/>
            <a:ext cx="8859205" cy="628699"/>
          </a:xfrm>
        </p:spPr>
        <p:txBody>
          <a:bodyPr/>
          <a:lstStyle/>
          <a:p>
            <a:r>
              <a:rPr lang="de-DE" dirty="0"/>
              <a:t>EURO-TITAN (01.01.2024-31.12.2027)</a:t>
            </a:r>
          </a:p>
        </p:txBody>
      </p:sp>
      <p:pic>
        <p:nvPicPr>
          <p:cNvPr id="4" name="Picture 9">
            <a:extLst>
              <a:ext uri="{FF2B5EF4-FFF2-40B4-BE49-F238E27FC236}">
                <a16:creationId xmlns:a16="http://schemas.microsoft.com/office/drawing/2014/main" id="{2B267EF7-7E4D-456F-94D3-E59162BD335D}"/>
              </a:ext>
            </a:extLst>
          </p:cNvPr>
          <p:cNvPicPr/>
          <p:nvPr/>
        </p:nvPicPr>
        <p:blipFill rotWithShape="1">
          <a:blip r:embed="rId2">
            <a:extLst>
              <a:ext uri="{28A0092B-C50C-407E-A947-70E740481C1C}">
                <a14:useLocalDpi xmlns:a14="http://schemas.microsoft.com/office/drawing/2010/main" val="0"/>
              </a:ext>
            </a:extLst>
          </a:blip>
          <a:srcRect t="33500" b="14535"/>
          <a:stretch/>
        </p:blipFill>
        <p:spPr bwMode="auto">
          <a:xfrm>
            <a:off x="7724226" y="46693"/>
            <a:ext cx="1203986" cy="475605"/>
          </a:xfrm>
          <a:prstGeom prst="rect">
            <a:avLst/>
          </a:prstGeom>
          <a:noFill/>
          <a:ln>
            <a:noFill/>
          </a:ln>
          <a:extLst>
            <a:ext uri="{53640926-AAD7-44D8-BBD7-CCE9431645EC}">
              <a14:shadowObscured xmlns:a14="http://schemas.microsoft.com/office/drawing/2010/main"/>
            </a:ext>
          </a:extLst>
        </p:spPr>
      </p:pic>
      <p:pic>
        <p:nvPicPr>
          <p:cNvPr id="5" name="Εικόνα 1">
            <a:extLst>
              <a:ext uri="{FF2B5EF4-FFF2-40B4-BE49-F238E27FC236}">
                <a16:creationId xmlns:a16="http://schemas.microsoft.com/office/drawing/2014/main" id="{3C628124-3EFB-4809-9621-A66260AF399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527" y="628519"/>
            <a:ext cx="5727556" cy="2499845"/>
          </a:xfrm>
          <a:prstGeom prst="rect">
            <a:avLst/>
          </a:prstGeom>
          <a:noFill/>
          <a:ln>
            <a:noFill/>
          </a:ln>
        </p:spPr>
      </p:pic>
      <p:grpSp>
        <p:nvGrpSpPr>
          <p:cNvPr id="3" name="Gruppieren 2">
            <a:extLst>
              <a:ext uri="{FF2B5EF4-FFF2-40B4-BE49-F238E27FC236}">
                <a16:creationId xmlns:a16="http://schemas.microsoft.com/office/drawing/2014/main" id="{19621C69-F202-4822-94AF-9561B61BAB7A}"/>
              </a:ext>
            </a:extLst>
          </p:cNvPr>
          <p:cNvGrpSpPr/>
          <p:nvPr/>
        </p:nvGrpSpPr>
        <p:grpSpPr>
          <a:xfrm>
            <a:off x="6312826" y="2754259"/>
            <a:ext cx="4572000" cy="1938617"/>
            <a:chOff x="6967538" y="628519"/>
            <a:chExt cx="4572000" cy="1938617"/>
          </a:xfrm>
        </p:grpSpPr>
        <p:pic>
          <p:nvPicPr>
            <p:cNvPr id="6" name="Εικόνα 464927786" descr="Εικόνα που περιέχει διάγραμμα&#10;&#10;Περιγραφή που δημιουργήθηκε αυτόματα">
              <a:extLst>
                <a:ext uri="{FF2B5EF4-FFF2-40B4-BE49-F238E27FC236}">
                  <a16:creationId xmlns:a16="http://schemas.microsoft.com/office/drawing/2014/main" id="{5ECBEEA5-BC63-43F7-89E9-D3EBE530B09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898393" y="628519"/>
              <a:ext cx="1540883" cy="1584335"/>
            </a:xfrm>
            <a:prstGeom prst="rect">
              <a:avLst/>
            </a:prstGeom>
          </p:spPr>
        </p:pic>
        <p:sp>
          <p:nvSpPr>
            <p:cNvPr id="7" name="Rechteck 6">
              <a:extLst>
                <a:ext uri="{FF2B5EF4-FFF2-40B4-BE49-F238E27FC236}">
                  <a16:creationId xmlns:a16="http://schemas.microsoft.com/office/drawing/2014/main" id="{E7403CC4-7986-4DEF-9DD5-7A1C528B050D}"/>
                </a:ext>
              </a:extLst>
            </p:cNvPr>
            <p:cNvSpPr/>
            <p:nvPr/>
          </p:nvSpPr>
          <p:spPr>
            <a:xfrm>
              <a:off x="6967538" y="2267054"/>
              <a:ext cx="4572000" cy="300082"/>
            </a:xfrm>
            <a:prstGeom prst="rect">
              <a:avLst/>
            </a:prstGeom>
          </p:spPr>
          <p:txBody>
            <a:bodyPr>
              <a:spAutoFit/>
            </a:bodyPr>
            <a:lstStyle/>
            <a:p>
              <a:pPr algn="just">
                <a:spcAft>
                  <a:spcPts val="0"/>
                </a:spcAft>
              </a:pPr>
              <a:r>
                <a:rPr lang="en-GB" sz="1350" dirty="0">
                  <a:solidFill>
                    <a:srgbClr val="FF0000"/>
                  </a:solidFill>
                  <a:latin typeface="+mj-lt"/>
                  <a:ea typeface="Times New Roman" panose="02020603050405020304" pitchFamily="18" charset="0"/>
                  <a:cs typeface="Times New Roman" panose="02020603050405020304" pitchFamily="18" charset="0"/>
                </a:rPr>
                <a:t>Hydrogen-Plasma reduction of industrial wastes </a:t>
              </a:r>
              <a:endParaRPr lang="de-DE" sz="1350" dirty="0">
                <a:solidFill>
                  <a:srgbClr val="FF0000"/>
                </a:solidFill>
                <a:latin typeface="+mj-lt"/>
                <a:ea typeface="Times New Roman" panose="02020603050405020304" pitchFamily="18" charset="0"/>
                <a:cs typeface="Times New Roman" panose="02020603050405020304" pitchFamily="18" charset="0"/>
              </a:endParaRPr>
            </a:p>
          </p:txBody>
        </p:sp>
      </p:grpSp>
      <p:pic>
        <p:nvPicPr>
          <p:cNvPr id="8" name="Εικόνα 657309385">
            <a:extLst>
              <a:ext uri="{FF2B5EF4-FFF2-40B4-BE49-F238E27FC236}">
                <a16:creationId xmlns:a16="http://schemas.microsoft.com/office/drawing/2014/main" id="{3C502325-88ED-488B-A742-9B3DA79AA7D0}"/>
              </a:ext>
            </a:extLst>
          </p:cNvPr>
          <p:cNvPicPr/>
          <p:nvPr/>
        </p:nvPicPr>
        <p:blipFill rotWithShape="1">
          <a:blip r:embed="rId5">
            <a:extLst>
              <a:ext uri="{28A0092B-C50C-407E-A947-70E740481C1C}">
                <a14:useLocalDpi xmlns:a14="http://schemas.microsoft.com/office/drawing/2010/main" val="0"/>
              </a:ext>
            </a:extLst>
          </a:blip>
          <a:srcRect t="3490" r="6816" b="4014"/>
          <a:stretch/>
        </p:blipFill>
        <p:spPr bwMode="auto">
          <a:xfrm>
            <a:off x="2066217" y="3189452"/>
            <a:ext cx="4358005" cy="3381941"/>
          </a:xfrm>
          <a:prstGeom prst="rect">
            <a:avLst/>
          </a:prstGeom>
          <a:ln>
            <a:noFill/>
          </a:ln>
          <a:extLst>
            <a:ext uri="{53640926-AAD7-44D8-BBD7-CCE9431645EC}">
              <a14:shadowObscured xmlns:a14="http://schemas.microsoft.com/office/drawing/2010/main"/>
            </a:ext>
          </a:extLst>
        </p:spPr>
      </p:pic>
      <p:sp>
        <p:nvSpPr>
          <p:cNvPr id="9" name="Textfeld 8">
            <a:extLst>
              <a:ext uri="{FF2B5EF4-FFF2-40B4-BE49-F238E27FC236}">
                <a16:creationId xmlns:a16="http://schemas.microsoft.com/office/drawing/2014/main" id="{121D6D05-44BD-43C9-8A5D-D37CB956AC20}"/>
              </a:ext>
            </a:extLst>
          </p:cNvPr>
          <p:cNvSpPr txBox="1"/>
          <p:nvPr/>
        </p:nvSpPr>
        <p:spPr>
          <a:xfrm>
            <a:off x="6359759" y="481769"/>
            <a:ext cx="5136906" cy="646331"/>
          </a:xfrm>
          <a:prstGeom prst="rect">
            <a:avLst/>
          </a:prstGeom>
          <a:noFill/>
        </p:spPr>
        <p:txBody>
          <a:bodyPr wrap="square" rtlCol="0">
            <a:spAutoFit/>
          </a:bodyPr>
          <a:lstStyle/>
          <a:p>
            <a:r>
              <a:rPr lang="de-DE" sz="1800" dirty="0"/>
              <a:t>Technical University Clausthal, Germany (</a:t>
            </a:r>
            <a:r>
              <a:rPr lang="de-DE" sz="1800" dirty="0" err="1"/>
              <a:t>Coordinator</a:t>
            </a:r>
            <a:r>
              <a:rPr lang="de-DE" sz="1800" dirty="0"/>
              <a:t>)</a:t>
            </a:r>
          </a:p>
        </p:txBody>
      </p:sp>
      <p:sp>
        <p:nvSpPr>
          <p:cNvPr id="10" name="Textfeld 9">
            <a:extLst>
              <a:ext uri="{FF2B5EF4-FFF2-40B4-BE49-F238E27FC236}">
                <a16:creationId xmlns:a16="http://schemas.microsoft.com/office/drawing/2014/main" id="{49BC8805-328E-4164-A231-00A1C30D75B5}"/>
              </a:ext>
            </a:extLst>
          </p:cNvPr>
          <p:cNvSpPr txBox="1"/>
          <p:nvPr/>
        </p:nvSpPr>
        <p:spPr>
          <a:xfrm>
            <a:off x="6359759" y="1042278"/>
            <a:ext cx="6316174" cy="1477328"/>
          </a:xfrm>
          <a:prstGeom prst="rect">
            <a:avLst/>
          </a:prstGeom>
          <a:noFill/>
        </p:spPr>
        <p:txBody>
          <a:bodyPr wrap="square" rtlCol="0">
            <a:spAutoFit/>
          </a:bodyPr>
          <a:lstStyle/>
          <a:p>
            <a:r>
              <a:rPr lang="de-DE" sz="1800" dirty="0"/>
              <a:t>Other </a:t>
            </a:r>
            <a:r>
              <a:rPr lang="de-DE" sz="1800" dirty="0" err="1"/>
              <a:t>Participants</a:t>
            </a:r>
            <a:r>
              <a:rPr lang="de-DE" sz="1800" dirty="0"/>
              <a:t>:</a:t>
            </a:r>
          </a:p>
          <a:p>
            <a:r>
              <a:rPr lang="de-DE" sz="1800" dirty="0"/>
              <a:t>RWTH-Aachen</a:t>
            </a:r>
          </a:p>
          <a:p>
            <a:r>
              <a:rPr lang="de-DE" sz="1800" dirty="0"/>
              <a:t>ALUMINA, </a:t>
            </a:r>
            <a:r>
              <a:rPr lang="de-DE" sz="1800" dirty="0" err="1"/>
              <a:t>Zvornik</a:t>
            </a:r>
            <a:endParaRPr lang="de-DE" sz="1800" dirty="0"/>
          </a:p>
          <a:p>
            <a:r>
              <a:rPr lang="de-DE" sz="1800" dirty="0"/>
              <a:t>Technological Faculty, </a:t>
            </a:r>
            <a:r>
              <a:rPr lang="de-DE" sz="1800" dirty="0" err="1"/>
              <a:t>Zvornik</a:t>
            </a:r>
            <a:endParaRPr lang="de-DE" sz="1800" dirty="0"/>
          </a:p>
          <a:p>
            <a:r>
              <a:rPr lang="de-DE" sz="1800" dirty="0"/>
              <a:t>Private </a:t>
            </a:r>
            <a:r>
              <a:rPr lang="de-DE" sz="1800" dirty="0" err="1"/>
              <a:t>companies</a:t>
            </a:r>
            <a:r>
              <a:rPr lang="de-DE" sz="1800" dirty="0"/>
              <a:t> </a:t>
            </a:r>
            <a:r>
              <a:rPr lang="de-DE" sz="1800" dirty="0" err="1"/>
              <a:t>from</a:t>
            </a:r>
            <a:r>
              <a:rPr lang="de-DE" sz="1800" dirty="0"/>
              <a:t> </a:t>
            </a:r>
            <a:r>
              <a:rPr lang="de-DE" sz="1800" dirty="0" err="1"/>
              <a:t>Greece</a:t>
            </a:r>
            <a:r>
              <a:rPr lang="de-DE" sz="1800" dirty="0"/>
              <a:t>, Germany, France)</a:t>
            </a:r>
          </a:p>
        </p:txBody>
      </p:sp>
    </p:spTree>
    <p:extLst>
      <p:ext uri="{BB962C8B-B14F-4D97-AF65-F5344CB8AC3E}">
        <p14:creationId xmlns:p14="http://schemas.microsoft.com/office/powerpoint/2010/main" val="16195170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C7A86-D052-4A9E-B5EE-1E5DC0F8BF8D}"/>
              </a:ext>
            </a:extLst>
          </p:cNvPr>
          <p:cNvSpPr>
            <a:spLocks noGrp="1"/>
          </p:cNvSpPr>
          <p:nvPr>
            <p:ph type="title"/>
          </p:nvPr>
        </p:nvSpPr>
        <p:spPr/>
        <p:txBody>
          <a:bodyPr/>
          <a:lstStyle/>
          <a:p>
            <a:r>
              <a:rPr lang="de-DE" dirty="0"/>
              <a:t>Summary</a:t>
            </a:r>
          </a:p>
        </p:txBody>
      </p:sp>
      <p:sp>
        <p:nvSpPr>
          <p:cNvPr id="4" name="Textfeld 3">
            <a:extLst>
              <a:ext uri="{FF2B5EF4-FFF2-40B4-BE49-F238E27FC236}">
                <a16:creationId xmlns:a16="http://schemas.microsoft.com/office/drawing/2014/main" id="{B21AD1C9-EBB4-4034-B5D2-2BD36D5594AE}"/>
              </a:ext>
            </a:extLst>
          </p:cNvPr>
          <p:cNvSpPr txBox="1"/>
          <p:nvPr/>
        </p:nvSpPr>
        <p:spPr>
          <a:xfrm>
            <a:off x="347209" y="612844"/>
            <a:ext cx="11734200" cy="4708981"/>
          </a:xfrm>
          <a:prstGeom prst="rect">
            <a:avLst/>
          </a:prstGeom>
          <a:noFill/>
        </p:spPr>
        <p:txBody>
          <a:bodyPr wrap="square" rtlCol="0">
            <a:spAutoFit/>
          </a:bodyPr>
          <a:lstStyle/>
          <a:p>
            <a:r>
              <a:rPr lang="de-DE" sz="2000" b="0" dirty="0"/>
              <a:t>Future development in rare earth metallurgy needs the new raw materials, applications, and technology.</a:t>
            </a:r>
          </a:p>
          <a:p>
            <a:endParaRPr lang="de-DE" sz="2000" b="0" dirty="0"/>
          </a:p>
          <a:p>
            <a:r>
              <a:rPr lang="de-DE" sz="2000" b="0" dirty="0"/>
              <a:t>Processing of ores produces the concentrates with different content of rare earths.</a:t>
            </a:r>
          </a:p>
          <a:p>
            <a:endParaRPr lang="de-DE" sz="2000" b="0" dirty="0"/>
          </a:p>
          <a:p>
            <a:r>
              <a:rPr lang="de-DE" sz="2000" b="0" dirty="0"/>
              <a:t>The most used minerals in production of rare earths: Bastnäsite, Xenotime, </a:t>
            </a:r>
            <a:r>
              <a:rPr lang="de-DE" sz="2000" b="0" dirty="0" err="1"/>
              <a:t>Eudialyte</a:t>
            </a:r>
            <a:r>
              <a:rPr lang="de-DE" sz="2000" b="0" dirty="0"/>
              <a:t>, Monazite. </a:t>
            </a:r>
          </a:p>
          <a:p>
            <a:endParaRPr lang="de-DE" sz="2000" b="0" dirty="0"/>
          </a:p>
          <a:p>
            <a:r>
              <a:rPr lang="de-DE" sz="2000" b="0" dirty="0"/>
              <a:t>The applied hydrometallurgical processes (leaching, filtration and precipitation) result in the production of rare earth carbonate.</a:t>
            </a:r>
          </a:p>
          <a:p>
            <a:endParaRPr lang="de-DE" sz="2000" b="0" dirty="0"/>
          </a:p>
          <a:p>
            <a:r>
              <a:rPr lang="de-DE" sz="2000" b="0" dirty="0"/>
              <a:t>After the thermal cracking of rare earth carbonate, the rare earth oxide were produced</a:t>
            </a:r>
          </a:p>
          <a:p>
            <a:endParaRPr lang="de-DE" sz="2000" b="0" dirty="0"/>
          </a:p>
          <a:p>
            <a:r>
              <a:rPr lang="de-DE" sz="2000" b="0" dirty="0"/>
              <a:t>Technical innovations are changing demand behavior and causing commodity markets to become unbalanced. </a:t>
            </a:r>
          </a:p>
          <a:p>
            <a:endParaRPr lang="en-US" sz="2000" b="0" dirty="0"/>
          </a:p>
        </p:txBody>
      </p:sp>
    </p:spTree>
    <p:extLst>
      <p:ext uri="{BB962C8B-B14F-4D97-AF65-F5344CB8AC3E}">
        <p14:creationId xmlns:p14="http://schemas.microsoft.com/office/powerpoint/2010/main" val="100889481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AC8DB7E-8F6C-4799-9426-AFE6AAB2E0BA}"/>
              </a:ext>
            </a:extLst>
          </p:cNvPr>
          <p:cNvSpPr txBox="1"/>
          <p:nvPr/>
        </p:nvSpPr>
        <p:spPr>
          <a:xfrm>
            <a:off x="2521527" y="4281055"/>
            <a:ext cx="2881746" cy="352854"/>
          </a:xfrm>
          <a:prstGeom prst="rect">
            <a:avLst/>
          </a:prstGeom>
          <a:noFill/>
        </p:spPr>
        <p:txBody>
          <a:bodyPr wrap="square" rtlCol="0">
            <a:spAutoFit/>
          </a:bodyPr>
          <a:lstStyle/>
          <a:p>
            <a:r>
              <a:rPr lang="de-DE" err="1"/>
              <a:t>sstopic</a:t>
            </a:r>
            <a:r>
              <a:rPr lang="de-DE"/>
              <a:t>@ime-aachen.de</a:t>
            </a:r>
          </a:p>
        </p:txBody>
      </p:sp>
    </p:spTree>
    <p:extLst>
      <p:ext uri="{BB962C8B-B14F-4D97-AF65-F5344CB8AC3E}">
        <p14:creationId xmlns:p14="http://schemas.microsoft.com/office/powerpoint/2010/main" val="1454512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Generic </a:t>
            </a:r>
            <a:r>
              <a:rPr lang="de-DE" dirty="0"/>
              <a:t>REE </a:t>
            </a:r>
            <a:r>
              <a:rPr lang="de-DE" dirty="0" err="1"/>
              <a:t>conceptual flowsheet</a:t>
            </a:r>
            <a:endParaRPr lang="en-US" dirty="0"/>
          </a:p>
        </p:txBody>
      </p:sp>
      <p:pic>
        <p:nvPicPr>
          <p:cNvPr id="819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3966" y="598505"/>
            <a:ext cx="5662936" cy="554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7456902" y="755375"/>
            <a:ext cx="3211098" cy="2062103"/>
          </a:xfrm>
          <a:prstGeom prst="rect">
            <a:avLst/>
          </a:prstGeom>
          <a:noFill/>
        </p:spPr>
        <p:txBody>
          <a:bodyPr wrap="square" rtlCol="0">
            <a:spAutoFit/>
          </a:bodyPr>
          <a:lstStyle/>
          <a:p>
            <a:r>
              <a:rPr lang="de-DE" sz="1600" dirty="0"/>
              <a:t>N. </a:t>
            </a:r>
            <a:r>
              <a:rPr lang="de-DE" sz="1600" dirty="0" err="1"/>
              <a:t>Verbaan </a:t>
            </a:r>
            <a:r>
              <a:rPr lang="de-DE" sz="1600" dirty="0"/>
              <a:t>et al. (2015)</a:t>
            </a:r>
          </a:p>
          <a:p>
            <a:r>
              <a:rPr lang="de-DE" sz="1600" dirty="0">
                <a:solidFill>
                  <a:srgbClr val="0070C0"/>
                </a:solidFill>
              </a:rPr>
              <a:t>A </a:t>
            </a:r>
            <a:r>
              <a:rPr lang="de-DE" sz="1600" dirty="0" err="1">
                <a:solidFill>
                  <a:srgbClr val="0070C0"/>
                </a:solidFill>
              </a:rPr>
              <a:t>review of hydrometallurgical flowsheets considered in </a:t>
            </a:r>
            <a:r>
              <a:rPr lang="de-DE" sz="1600" dirty="0">
                <a:solidFill>
                  <a:srgbClr val="0070C0"/>
                </a:solidFill>
              </a:rPr>
              <a:t>REE.</a:t>
            </a:r>
          </a:p>
          <a:p>
            <a:r>
              <a:rPr lang="de-DE" sz="1600" dirty="0" err="1">
                <a:solidFill>
                  <a:srgbClr val="0070C0"/>
                </a:solidFill>
              </a:rPr>
              <a:t>Current projects</a:t>
            </a:r>
            <a:endParaRPr lang="de-DE" sz="1600" dirty="0">
              <a:solidFill>
                <a:srgbClr val="0070C0"/>
              </a:solidFill>
            </a:endParaRPr>
          </a:p>
          <a:p>
            <a:r>
              <a:rPr lang="de-DE" sz="1600" b="0" dirty="0"/>
              <a:t>Symposium on </a:t>
            </a:r>
            <a:r>
              <a:rPr lang="de-DE" sz="1600" b="0" dirty="0" err="1"/>
              <a:t>critical and strategic materials</a:t>
            </a:r>
            <a:endParaRPr lang="de-DE" sz="1600" b="0" dirty="0"/>
          </a:p>
          <a:p>
            <a:r>
              <a:rPr lang="de-DE" sz="1600" b="0" dirty="0"/>
              <a:t>British </a:t>
            </a:r>
            <a:r>
              <a:rPr lang="de-DE" sz="1600" b="0" dirty="0" err="1"/>
              <a:t>Colombia </a:t>
            </a:r>
            <a:r>
              <a:rPr lang="de-DE" sz="1600" b="0" dirty="0"/>
              <a:t>Geological Survey </a:t>
            </a:r>
            <a:r>
              <a:rPr lang="de-DE" sz="1600" b="0" dirty="0" err="1"/>
              <a:t>paper</a:t>
            </a:r>
            <a:endParaRPr lang="en-US" sz="1600" b="0" dirty="0"/>
          </a:p>
        </p:txBody>
      </p:sp>
    </p:spTree>
    <p:extLst>
      <p:ext uri="{BB962C8B-B14F-4D97-AF65-F5344CB8AC3E}">
        <p14:creationId xmlns:p14="http://schemas.microsoft.com/office/powerpoint/2010/main" val="420497935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Benefication </a:t>
            </a:r>
            <a:r>
              <a:rPr lang="de-DE"/>
              <a:t>Process</a:t>
            </a:r>
            <a:endParaRPr lang="en-US"/>
          </a:p>
        </p:txBody>
      </p:sp>
      <p:pic>
        <p:nvPicPr>
          <p:cNvPr id="921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43189" y="495301"/>
            <a:ext cx="6215271" cy="5587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128237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0170" y="114299"/>
            <a:ext cx="8632506" cy="369332"/>
          </a:xfrm>
        </p:spPr>
        <p:txBody>
          <a:bodyPr/>
          <a:lstStyle/>
          <a:p>
            <a:r>
              <a:rPr lang="de-DE" dirty="0"/>
              <a:t>Chemical </a:t>
            </a:r>
            <a:r>
              <a:rPr lang="de-DE" dirty="0" err="1"/>
              <a:t>composition</a:t>
            </a:r>
            <a:r>
              <a:rPr lang="de-DE" dirty="0"/>
              <a:t> </a:t>
            </a:r>
            <a:r>
              <a:rPr lang="de-DE" dirty="0" err="1"/>
              <a:t>of</a:t>
            </a:r>
            <a:r>
              <a:rPr lang="de-DE" dirty="0"/>
              <a:t> </a:t>
            </a:r>
            <a:r>
              <a:rPr lang="de-DE" dirty="0" err="1"/>
              <a:t>eudialyte</a:t>
            </a:r>
            <a:r>
              <a:rPr lang="de-DE" dirty="0"/>
              <a:t> </a:t>
            </a:r>
            <a:r>
              <a:rPr lang="de-DE" dirty="0" err="1"/>
              <a:t>ore</a:t>
            </a:r>
            <a:r>
              <a:rPr lang="de-DE" dirty="0"/>
              <a:t>, Grönland </a:t>
            </a:r>
          </a:p>
        </p:txBody>
      </p:sp>
      <p:graphicFrame>
        <p:nvGraphicFramePr>
          <p:cNvPr id="5" name="Tabelle 4"/>
          <p:cNvGraphicFramePr>
            <a:graphicFrameLocks noGrp="1"/>
          </p:cNvGraphicFramePr>
          <p:nvPr>
            <p:extLst/>
          </p:nvPr>
        </p:nvGraphicFramePr>
        <p:xfrm>
          <a:off x="2109628" y="883398"/>
          <a:ext cx="6251410" cy="483108"/>
        </p:xfrm>
        <a:graphic>
          <a:graphicData uri="http://schemas.openxmlformats.org/drawingml/2006/table">
            <a:tbl>
              <a:tblPr firstRow="1" firstCol="1" bandRow="1"/>
              <a:tblGrid>
                <a:gridCol w="924794">
                  <a:extLst>
                    <a:ext uri="{9D8B030D-6E8A-4147-A177-3AD203B41FA5}">
                      <a16:colId xmlns:a16="http://schemas.microsoft.com/office/drawing/2014/main" val="20000"/>
                    </a:ext>
                  </a:extLst>
                </a:gridCol>
                <a:gridCol w="550718">
                  <a:extLst>
                    <a:ext uri="{9D8B030D-6E8A-4147-A177-3AD203B41FA5}">
                      <a16:colId xmlns:a16="http://schemas.microsoft.com/office/drawing/2014/main" val="20001"/>
                    </a:ext>
                  </a:extLst>
                </a:gridCol>
                <a:gridCol w="377515">
                  <a:extLst>
                    <a:ext uri="{9D8B030D-6E8A-4147-A177-3AD203B41FA5}">
                      <a16:colId xmlns:a16="http://schemas.microsoft.com/office/drawing/2014/main" val="20002"/>
                    </a:ext>
                  </a:extLst>
                </a:gridCol>
                <a:gridCol w="461123">
                  <a:extLst>
                    <a:ext uri="{9D8B030D-6E8A-4147-A177-3AD203B41FA5}">
                      <a16:colId xmlns:a16="http://schemas.microsoft.com/office/drawing/2014/main" val="20003"/>
                    </a:ext>
                  </a:extLst>
                </a:gridCol>
                <a:gridCol w="461123">
                  <a:extLst>
                    <a:ext uri="{9D8B030D-6E8A-4147-A177-3AD203B41FA5}">
                      <a16:colId xmlns:a16="http://schemas.microsoft.com/office/drawing/2014/main" val="20004"/>
                    </a:ext>
                  </a:extLst>
                </a:gridCol>
                <a:gridCol w="461123">
                  <a:extLst>
                    <a:ext uri="{9D8B030D-6E8A-4147-A177-3AD203B41FA5}">
                      <a16:colId xmlns:a16="http://schemas.microsoft.com/office/drawing/2014/main" val="20005"/>
                    </a:ext>
                  </a:extLst>
                </a:gridCol>
                <a:gridCol w="461123">
                  <a:extLst>
                    <a:ext uri="{9D8B030D-6E8A-4147-A177-3AD203B41FA5}">
                      <a16:colId xmlns:a16="http://schemas.microsoft.com/office/drawing/2014/main" val="20006"/>
                    </a:ext>
                  </a:extLst>
                </a:gridCol>
                <a:gridCol w="461123">
                  <a:extLst>
                    <a:ext uri="{9D8B030D-6E8A-4147-A177-3AD203B41FA5}">
                      <a16:colId xmlns:a16="http://schemas.microsoft.com/office/drawing/2014/main" val="20007"/>
                    </a:ext>
                  </a:extLst>
                </a:gridCol>
                <a:gridCol w="461123">
                  <a:extLst>
                    <a:ext uri="{9D8B030D-6E8A-4147-A177-3AD203B41FA5}">
                      <a16:colId xmlns:a16="http://schemas.microsoft.com/office/drawing/2014/main" val="20008"/>
                    </a:ext>
                  </a:extLst>
                </a:gridCol>
                <a:gridCol w="461123">
                  <a:extLst>
                    <a:ext uri="{9D8B030D-6E8A-4147-A177-3AD203B41FA5}">
                      <a16:colId xmlns:a16="http://schemas.microsoft.com/office/drawing/2014/main" val="20009"/>
                    </a:ext>
                  </a:extLst>
                </a:gridCol>
                <a:gridCol w="496460">
                  <a:extLst>
                    <a:ext uri="{9D8B030D-6E8A-4147-A177-3AD203B41FA5}">
                      <a16:colId xmlns:a16="http://schemas.microsoft.com/office/drawing/2014/main" val="20010"/>
                    </a:ext>
                  </a:extLst>
                </a:gridCol>
                <a:gridCol w="674062">
                  <a:extLst>
                    <a:ext uri="{9D8B030D-6E8A-4147-A177-3AD203B41FA5}">
                      <a16:colId xmlns:a16="http://schemas.microsoft.com/office/drawing/2014/main" val="20011"/>
                    </a:ext>
                  </a:extLst>
                </a:gridCol>
              </a:tblGrid>
              <a:tr h="241554">
                <a:tc>
                  <a:txBody>
                    <a:bodyPr/>
                    <a:lstStyle/>
                    <a:p>
                      <a:pPr algn="just">
                        <a:lnSpc>
                          <a:spcPct val="115000"/>
                        </a:lnSpc>
                        <a:spcAft>
                          <a:spcPts val="0"/>
                        </a:spcAft>
                      </a:pPr>
                      <a:r>
                        <a:rPr lang="en-US" sz="1500" b="0" dirty="0">
                          <a:effectLst/>
                          <a:latin typeface="Arial" panose="020B0604020202020204" pitchFamily="34" charset="0"/>
                          <a:ea typeface="Times New Roman" panose="02020603050405020304" pitchFamily="18" charset="0"/>
                        </a:rPr>
                        <a:t>Elements</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lnSpc>
                          <a:spcPct val="115000"/>
                        </a:lnSpc>
                        <a:spcAft>
                          <a:spcPts val="0"/>
                        </a:spcAft>
                      </a:pPr>
                      <a:r>
                        <a:rPr lang="en-US" sz="1500" b="0" dirty="0">
                          <a:effectLst/>
                          <a:latin typeface="Arial" panose="020B0604020202020204" pitchFamily="34" charset="0"/>
                          <a:ea typeface="Times New Roman" panose="02020603050405020304" pitchFamily="18" charset="0"/>
                        </a:rPr>
                        <a:t>Si</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lnSpc>
                          <a:spcPct val="115000"/>
                        </a:lnSpc>
                        <a:spcAft>
                          <a:spcPts val="0"/>
                        </a:spcAft>
                      </a:pPr>
                      <a:r>
                        <a:rPr lang="en-US" sz="1500" b="0">
                          <a:effectLst/>
                          <a:latin typeface="Arial" panose="020B0604020202020204" pitchFamily="34" charset="0"/>
                          <a:ea typeface="Times New Roman" panose="02020603050405020304" pitchFamily="18" charset="0"/>
                        </a:rPr>
                        <a:t>Al</a:t>
                      </a:r>
                      <a:endParaRPr lang="de-DE" sz="1500" b="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lnSpc>
                          <a:spcPct val="115000"/>
                        </a:lnSpc>
                        <a:spcAft>
                          <a:spcPts val="0"/>
                        </a:spcAft>
                      </a:pPr>
                      <a:r>
                        <a:rPr lang="en-US" sz="1500" b="0">
                          <a:effectLst/>
                          <a:latin typeface="Arial" panose="020B0604020202020204" pitchFamily="34" charset="0"/>
                          <a:ea typeface="Times New Roman" panose="02020603050405020304" pitchFamily="18" charset="0"/>
                        </a:rPr>
                        <a:t>Fe</a:t>
                      </a:r>
                      <a:endParaRPr lang="de-DE" sz="1500" b="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lnSpc>
                          <a:spcPct val="115000"/>
                        </a:lnSpc>
                        <a:spcAft>
                          <a:spcPts val="0"/>
                        </a:spcAft>
                      </a:pPr>
                      <a:r>
                        <a:rPr lang="en-US" sz="1500" b="0" dirty="0">
                          <a:effectLst/>
                          <a:latin typeface="Arial" panose="020B0604020202020204" pitchFamily="34" charset="0"/>
                          <a:ea typeface="Times New Roman" panose="02020603050405020304" pitchFamily="18" charset="0"/>
                        </a:rPr>
                        <a:t>Ca</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lnSpc>
                          <a:spcPct val="115000"/>
                        </a:lnSpc>
                        <a:spcAft>
                          <a:spcPts val="0"/>
                        </a:spcAft>
                      </a:pPr>
                      <a:r>
                        <a:rPr lang="en-US" sz="1500" b="0">
                          <a:effectLst/>
                          <a:latin typeface="Arial" panose="020B0604020202020204" pitchFamily="34" charset="0"/>
                          <a:ea typeface="Times New Roman" panose="02020603050405020304" pitchFamily="18" charset="0"/>
                        </a:rPr>
                        <a:t>Na</a:t>
                      </a:r>
                      <a:endParaRPr lang="de-DE" sz="1500" b="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lnSpc>
                          <a:spcPct val="115000"/>
                        </a:lnSpc>
                        <a:spcAft>
                          <a:spcPts val="0"/>
                        </a:spcAft>
                      </a:pPr>
                      <a:r>
                        <a:rPr lang="en-US" sz="1500" b="0">
                          <a:effectLst/>
                          <a:latin typeface="Arial" panose="020B0604020202020204" pitchFamily="34" charset="0"/>
                          <a:ea typeface="Times New Roman" panose="02020603050405020304" pitchFamily="18" charset="0"/>
                        </a:rPr>
                        <a:t>K</a:t>
                      </a:r>
                      <a:endParaRPr lang="de-DE" sz="1500" b="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lnSpc>
                          <a:spcPct val="115000"/>
                        </a:lnSpc>
                        <a:spcAft>
                          <a:spcPts val="0"/>
                        </a:spcAft>
                      </a:pPr>
                      <a:r>
                        <a:rPr lang="en-US" sz="1500" b="0" dirty="0" err="1">
                          <a:effectLst/>
                          <a:latin typeface="Arial" panose="020B0604020202020204" pitchFamily="34" charset="0"/>
                          <a:ea typeface="Times New Roman" panose="02020603050405020304" pitchFamily="18" charset="0"/>
                        </a:rPr>
                        <a:t>Ti</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lnSpc>
                          <a:spcPct val="115000"/>
                        </a:lnSpc>
                        <a:spcAft>
                          <a:spcPts val="0"/>
                        </a:spcAft>
                      </a:pPr>
                      <a:r>
                        <a:rPr lang="en-US" sz="1500" b="0">
                          <a:effectLst/>
                          <a:latin typeface="Arial" panose="020B0604020202020204" pitchFamily="34" charset="0"/>
                          <a:ea typeface="Times New Roman" panose="02020603050405020304" pitchFamily="18" charset="0"/>
                        </a:rPr>
                        <a:t>Mn</a:t>
                      </a:r>
                      <a:endParaRPr lang="de-DE" sz="1500" b="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lnSpc>
                          <a:spcPct val="115000"/>
                        </a:lnSpc>
                        <a:spcAft>
                          <a:spcPts val="0"/>
                        </a:spcAft>
                      </a:pPr>
                      <a:r>
                        <a:rPr lang="en-US" sz="1500" b="0">
                          <a:effectLst/>
                          <a:latin typeface="Arial" panose="020B0604020202020204" pitchFamily="34" charset="0"/>
                          <a:ea typeface="Times New Roman" panose="02020603050405020304" pitchFamily="18" charset="0"/>
                        </a:rPr>
                        <a:t>Nb</a:t>
                      </a:r>
                      <a:endParaRPr lang="de-DE" sz="1500" b="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lnSpc>
                          <a:spcPct val="115000"/>
                        </a:lnSpc>
                        <a:spcAft>
                          <a:spcPts val="0"/>
                        </a:spcAft>
                      </a:pPr>
                      <a:r>
                        <a:rPr lang="en-US" sz="1500" b="0">
                          <a:effectLst/>
                          <a:latin typeface="Arial" panose="020B0604020202020204" pitchFamily="34" charset="0"/>
                          <a:ea typeface="Times New Roman" panose="02020603050405020304" pitchFamily="18" charset="0"/>
                        </a:rPr>
                        <a:t>Zr</a:t>
                      </a:r>
                      <a:endParaRPr lang="de-DE" sz="1500" b="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just">
                        <a:lnSpc>
                          <a:spcPct val="115000"/>
                        </a:lnSpc>
                        <a:spcAft>
                          <a:spcPts val="0"/>
                        </a:spcAft>
                      </a:pPr>
                      <a:r>
                        <a:rPr lang="en-US" sz="1500" b="0">
                          <a:effectLst/>
                          <a:latin typeface="Arial" panose="020B0604020202020204" pitchFamily="34" charset="0"/>
                          <a:ea typeface="Times New Roman" panose="02020603050405020304" pitchFamily="18" charset="0"/>
                        </a:rPr>
                        <a:t>TREE</a:t>
                      </a:r>
                      <a:endParaRPr lang="de-DE" sz="1500" b="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a16="http://schemas.microsoft.com/office/drawing/2014/main" val="10000"/>
                  </a:ext>
                </a:extLst>
              </a:tr>
              <a:tr h="241554">
                <a:tc>
                  <a:txBody>
                    <a:bodyPr/>
                    <a:lstStyle/>
                    <a:p>
                      <a:pPr algn="just">
                        <a:lnSpc>
                          <a:spcPct val="115000"/>
                        </a:lnSpc>
                        <a:spcAft>
                          <a:spcPts val="0"/>
                        </a:spcAft>
                      </a:pPr>
                      <a:r>
                        <a:rPr lang="en-US" sz="1500" b="0" dirty="0">
                          <a:effectLst/>
                          <a:latin typeface="Arial" panose="020B0604020202020204" pitchFamily="34" charset="0"/>
                          <a:ea typeface="Times New Roman" panose="02020603050405020304" pitchFamily="18" charset="0"/>
                        </a:rPr>
                        <a:t>wt.%</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500" b="0" dirty="0">
                          <a:effectLst/>
                          <a:latin typeface="Arial" panose="020B0604020202020204" pitchFamily="34" charset="0"/>
                          <a:ea typeface="Times New Roman" panose="02020603050405020304" pitchFamily="18" charset="0"/>
                        </a:rPr>
                        <a:t>23.1</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500" b="0" dirty="0">
                          <a:effectLst/>
                          <a:latin typeface="Arial" panose="020B0604020202020204" pitchFamily="34" charset="0"/>
                          <a:ea typeface="Times New Roman" panose="02020603050405020304" pitchFamily="18" charset="0"/>
                        </a:rPr>
                        <a:t>3.2</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500" b="0" dirty="0">
                          <a:effectLst/>
                          <a:latin typeface="Arial" panose="020B0604020202020204" pitchFamily="34" charset="0"/>
                          <a:ea typeface="Times New Roman" panose="02020603050405020304" pitchFamily="18" charset="0"/>
                        </a:rPr>
                        <a:t>6.0</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500" b="0" dirty="0">
                          <a:effectLst/>
                          <a:latin typeface="Arial" panose="020B0604020202020204" pitchFamily="34" charset="0"/>
                          <a:ea typeface="Times New Roman" panose="02020603050405020304" pitchFamily="18" charset="0"/>
                        </a:rPr>
                        <a:t>5.7</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500" b="0" dirty="0">
                          <a:effectLst/>
                          <a:latin typeface="Arial" panose="020B0604020202020204" pitchFamily="34" charset="0"/>
                          <a:ea typeface="Times New Roman" panose="02020603050405020304" pitchFamily="18" charset="0"/>
                        </a:rPr>
                        <a:t>9.9</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500" b="0" dirty="0">
                          <a:effectLst/>
                          <a:latin typeface="Arial" panose="020B0604020202020204" pitchFamily="34" charset="0"/>
                          <a:ea typeface="Times New Roman" panose="02020603050405020304" pitchFamily="18" charset="0"/>
                        </a:rPr>
                        <a:t>0.8</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500" b="0" dirty="0">
                          <a:effectLst/>
                          <a:latin typeface="Arial" panose="020B0604020202020204" pitchFamily="34" charset="0"/>
                          <a:ea typeface="Times New Roman" panose="02020603050405020304" pitchFamily="18" charset="0"/>
                        </a:rPr>
                        <a:t>0.2</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500" b="0" dirty="0">
                          <a:effectLst/>
                          <a:latin typeface="Arial" panose="020B0604020202020204" pitchFamily="34" charset="0"/>
                          <a:ea typeface="Times New Roman" panose="02020603050405020304" pitchFamily="18" charset="0"/>
                        </a:rPr>
                        <a:t>0.3</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500" b="0" dirty="0">
                          <a:effectLst/>
                          <a:latin typeface="Arial" panose="020B0604020202020204" pitchFamily="34" charset="0"/>
                          <a:ea typeface="Times New Roman" panose="02020603050405020304" pitchFamily="18" charset="0"/>
                        </a:rPr>
                        <a:t>0.1</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500" b="0" dirty="0">
                          <a:effectLst/>
                          <a:latin typeface="Arial" panose="020B0604020202020204" pitchFamily="34" charset="0"/>
                          <a:ea typeface="Times New Roman" panose="02020603050405020304" pitchFamily="18" charset="0"/>
                        </a:rPr>
                        <a:t>6.5</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500" b="0" dirty="0">
                          <a:effectLst/>
                          <a:latin typeface="Arial" panose="020B0604020202020204" pitchFamily="34" charset="0"/>
                          <a:ea typeface="Times New Roman" panose="02020603050405020304" pitchFamily="18" charset="0"/>
                        </a:rPr>
                        <a:t>1.6</a:t>
                      </a:r>
                      <a:endParaRPr lang="de-DE" sz="1500" b="0" dirty="0">
                        <a:effectLst/>
                        <a:latin typeface="Times New Roman" panose="02020603050405020304" pitchFamily="18" charset="0"/>
                        <a:ea typeface="Times New Roman" panose="02020603050405020304" pitchFamily="18"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图表 43"/>
          <p:cNvGraphicFramePr/>
          <p:nvPr>
            <p:extLst>
              <p:ext uri="{D42A27DB-BD31-4B8C-83A1-F6EECF244321}">
                <p14:modId xmlns:p14="http://schemas.microsoft.com/office/powerpoint/2010/main" val="2994302311"/>
              </p:ext>
            </p:extLst>
          </p:nvPr>
        </p:nvGraphicFramePr>
        <p:xfrm>
          <a:off x="2617894" y="1715333"/>
          <a:ext cx="4698855" cy="3115317"/>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structure"/>
          <p:cNvPicPr>
            <a:picLocks noChangeAspect="1" noChangeArrowheads="1"/>
          </p:cNvPicPr>
          <p:nvPr/>
        </p:nvPicPr>
        <p:blipFill>
          <a:blip r:embed="rId3"/>
          <a:srcRect/>
          <a:stretch>
            <a:fillRect/>
          </a:stretch>
        </p:blipFill>
        <p:spPr bwMode="auto">
          <a:xfrm>
            <a:off x="9163399" y="629995"/>
            <a:ext cx="2451810" cy="4782716"/>
          </a:xfrm>
          <a:prstGeom prst="rect">
            <a:avLst/>
          </a:prstGeom>
          <a:noFill/>
          <a:ln w="9525">
            <a:noFill/>
            <a:miter lim="800000"/>
            <a:headEnd/>
            <a:tailEnd/>
          </a:ln>
        </p:spPr>
      </p:pic>
      <p:sp>
        <p:nvSpPr>
          <p:cNvPr id="3" name="Rechteck 2"/>
          <p:cNvSpPr/>
          <p:nvPr/>
        </p:nvSpPr>
        <p:spPr>
          <a:xfrm>
            <a:off x="1676675" y="4830650"/>
            <a:ext cx="6581291" cy="507831"/>
          </a:xfrm>
          <a:prstGeom prst="rect">
            <a:avLst/>
          </a:prstGeom>
        </p:spPr>
        <p:txBody>
          <a:bodyPr wrap="square">
            <a:spAutoFit/>
          </a:bodyPr>
          <a:lstStyle/>
          <a:p>
            <a:pPr algn="just">
              <a:lnSpc>
                <a:spcPct val="90000"/>
              </a:lnSpc>
              <a:buClr>
                <a:schemeClr val="tx1"/>
              </a:buClr>
              <a:buSzPct val="100000"/>
            </a:pPr>
            <a:r>
              <a:rPr lang="en-US" sz="1500" dirty="0" err="1">
                <a:latin typeface="Arial" pitchFamily="34" charset="0"/>
                <a:cs typeface="Arial" pitchFamily="34" charset="0"/>
              </a:rPr>
              <a:t>Eudialyte</a:t>
            </a:r>
            <a:r>
              <a:rPr lang="en-US" sz="1500" dirty="0">
                <a:latin typeface="Arial" pitchFamily="34" charset="0"/>
                <a:cs typeface="Arial" pitchFamily="34" charset="0"/>
              </a:rPr>
              <a:t> is a Na-rich </a:t>
            </a:r>
            <a:r>
              <a:rPr lang="en-US" sz="1500" dirty="0" err="1">
                <a:latin typeface="Arial" pitchFamily="34" charset="0"/>
                <a:cs typeface="Arial" pitchFamily="34" charset="0"/>
              </a:rPr>
              <a:t>zirconosilicate</a:t>
            </a:r>
            <a:r>
              <a:rPr lang="en-US" sz="1500" dirty="0">
                <a:latin typeface="Arial" pitchFamily="34" charset="0"/>
                <a:cs typeface="Arial" pitchFamily="34" charset="0"/>
              </a:rPr>
              <a:t> with constant amount of elements including REE.</a:t>
            </a:r>
          </a:p>
        </p:txBody>
      </p:sp>
      <p:sp>
        <p:nvSpPr>
          <p:cNvPr id="4" name="Rechteck 3"/>
          <p:cNvSpPr/>
          <p:nvPr/>
        </p:nvSpPr>
        <p:spPr>
          <a:xfrm>
            <a:off x="8128850" y="5512396"/>
            <a:ext cx="5241177" cy="300082"/>
          </a:xfrm>
          <a:prstGeom prst="rect">
            <a:avLst/>
          </a:prstGeom>
        </p:spPr>
        <p:txBody>
          <a:bodyPr wrap="square">
            <a:spAutoFit/>
          </a:bodyPr>
          <a:lstStyle/>
          <a:p>
            <a:pPr algn="just">
              <a:lnSpc>
                <a:spcPct val="90000"/>
              </a:lnSpc>
              <a:buClr>
                <a:schemeClr val="tx1"/>
              </a:buClr>
              <a:buSzPct val="100000"/>
            </a:pPr>
            <a:r>
              <a:rPr lang="en-US" sz="1500" dirty="0">
                <a:latin typeface="Arial" pitchFamily="34" charset="0"/>
                <a:cs typeface="Arial" pitchFamily="34" charset="0"/>
              </a:rPr>
              <a:t>Na</a:t>
            </a:r>
            <a:r>
              <a:rPr lang="en-US" sz="1500" baseline="-25000" dirty="0">
                <a:latin typeface="Arial" pitchFamily="34" charset="0"/>
                <a:cs typeface="Arial" pitchFamily="34" charset="0"/>
              </a:rPr>
              <a:t>15</a:t>
            </a:r>
            <a:r>
              <a:rPr lang="en-US" sz="1500" dirty="0">
                <a:latin typeface="Arial" pitchFamily="34" charset="0"/>
                <a:cs typeface="Arial" pitchFamily="34" charset="0"/>
              </a:rPr>
              <a:t>Ca</a:t>
            </a:r>
            <a:r>
              <a:rPr lang="en-US" sz="1500" baseline="-25000" dirty="0">
                <a:latin typeface="Arial" pitchFamily="34" charset="0"/>
                <a:cs typeface="Arial" pitchFamily="34" charset="0"/>
              </a:rPr>
              <a:t>6</a:t>
            </a:r>
            <a:r>
              <a:rPr lang="en-US" sz="1500" dirty="0">
                <a:latin typeface="Arial" pitchFamily="34" charset="0"/>
                <a:cs typeface="Arial" pitchFamily="34" charset="0"/>
              </a:rPr>
              <a:t>Fe</a:t>
            </a:r>
            <a:r>
              <a:rPr lang="en-US" sz="1500" baseline="-25000" dirty="0">
                <a:latin typeface="Arial" pitchFamily="34" charset="0"/>
                <a:cs typeface="Arial" pitchFamily="34" charset="0"/>
              </a:rPr>
              <a:t>3</a:t>
            </a:r>
            <a:r>
              <a:rPr lang="en-US" sz="1500" dirty="0">
                <a:latin typeface="Arial" pitchFamily="34" charset="0"/>
                <a:cs typeface="Arial" pitchFamily="34" charset="0"/>
              </a:rPr>
              <a:t>Zr</a:t>
            </a:r>
            <a:r>
              <a:rPr lang="en-US" sz="1500" baseline="-25000" dirty="0">
                <a:latin typeface="Arial" pitchFamily="34" charset="0"/>
                <a:cs typeface="Arial" pitchFamily="34" charset="0"/>
              </a:rPr>
              <a:t>3</a:t>
            </a:r>
            <a:r>
              <a:rPr lang="en-US" sz="1500" dirty="0">
                <a:latin typeface="Arial" pitchFamily="34" charset="0"/>
                <a:cs typeface="Arial" pitchFamily="34" charset="0"/>
              </a:rPr>
              <a:t>Si(Si</a:t>
            </a:r>
            <a:r>
              <a:rPr lang="en-US" sz="1500" baseline="-25000" dirty="0">
                <a:latin typeface="Arial" pitchFamily="34" charset="0"/>
                <a:cs typeface="Arial" pitchFamily="34" charset="0"/>
              </a:rPr>
              <a:t>25</a:t>
            </a:r>
            <a:r>
              <a:rPr lang="en-US" sz="1500" dirty="0">
                <a:latin typeface="Arial" pitchFamily="34" charset="0"/>
                <a:cs typeface="Arial" pitchFamily="34" charset="0"/>
              </a:rPr>
              <a:t>O</a:t>
            </a:r>
            <a:r>
              <a:rPr lang="en-US" sz="1500" baseline="-25000" dirty="0">
                <a:latin typeface="Arial" pitchFamily="34" charset="0"/>
                <a:cs typeface="Arial" pitchFamily="34" charset="0"/>
              </a:rPr>
              <a:t>75</a:t>
            </a:r>
            <a:r>
              <a:rPr lang="en-US" sz="1500" dirty="0">
                <a:latin typeface="Arial" pitchFamily="34" charset="0"/>
                <a:cs typeface="Arial" pitchFamily="34" charset="0"/>
              </a:rPr>
              <a:t>)(O,OH,H</a:t>
            </a:r>
            <a:r>
              <a:rPr lang="en-US" sz="1500" baseline="-25000" dirty="0">
                <a:latin typeface="Arial" pitchFamily="34" charset="0"/>
                <a:cs typeface="Arial" pitchFamily="34" charset="0"/>
              </a:rPr>
              <a:t>2</a:t>
            </a:r>
            <a:r>
              <a:rPr lang="en-US" sz="1500" dirty="0">
                <a:latin typeface="Arial" pitchFamily="34" charset="0"/>
                <a:cs typeface="Arial" pitchFamily="34" charset="0"/>
              </a:rPr>
              <a:t>O)</a:t>
            </a:r>
            <a:r>
              <a:rPr lang="en-US" sz="1500" baseline="-25000" dirty="0">
                <a:latin typeface="Arial" pitchFamily="34" charset="0"/>
                <a:cs typeface="Arial" pitchFamily="34" charset="0"/>
              </a:rPr>
              <a:t>3</a:t>
            </a:r>
            <a:r>
              <a:rPr lang="en-US" sz="1500" dirty="0">
                <a:latin typeface="Arial" pitchFamily="34" charset="0"/>
                <a:cs typeface="Arial" pitchFamily="34" charset="0"/>
              </a:rPr>
              <a:t>(</a:t>
            </a:r>
            <a:r>
              <a:rPr lang="en-US" sz="1500" dirty="0" err="1">
                <a:latin typeface="Arial" pitchFamily="34" charset="0"/>
                <a:cs typeface="Arial" pitchFamily="34" charset="0"/>
              </a:rPr>
              <a:t>Cl,OH</a:t>
            </a:r>
            <a:r>
              <a:rPr lang="en-US" sz="1500" dirty="0">
                <a:latin typeface="Arial" pitchFamily="34" charset="0"/>
                <a:cs typeface="Arial" pitchFamily="34" charset="0"/>
              </a:rPr>
              <a:t>)</a:t>
            </a:r>
            <a:r>
              <a:rPr lang="en-US" sz="1500" baseline="-25000" dirty="0">
                <a:latin typeface="Arial" pitchFamily="34" charset="0"/>
                <a:cs typeface="Arial" pitchFamily="34" charset="0"/>
              </a:rPr>
              <a:t>3</a:t>
            </a:r>
          </a:p>
        </p:txBody>
      </p:sp>
      <p:pic>
        <p:nvPicPr>
          <p:cNvPr id="8" name="Grafik 7">
            <a:extLst>
              <a:ext uri="{FF2B5EF4-FFF2-40B4-BE49-F238E27FC236}">
                <a16:creationId xmlns:a16="http://schemas.microsoft.com/office/drawing/2014/main" id="{A8B1C524-50F8-49DB-B314-E4BA1763B6B0}"/>
              </a:ext>
            </a:extLst>
          </p:cNvPr>
          <p:cNvPicPr>
            <a:picLocks noChangeAspect="1"/>
          </p:cNvPicPr>
          <p:nvPr/>
        </p:nvPicPr>
        <p:blipFill>
          <a:blip r:embed="rId4"/>
          <a:stretch>
            <a:fillRect/>
          </a:stretch>
        </p:blipFill>
        <p:spPr>
          <a:xfrm>
            <a:off x="1731963" y="6078048"/>
            <a:ext cx="2599973" cy="665653"/>
          </a:xfrm>
          <a:prstGeom prst="rect">
            <a:avLst/>
          </a:prstGeom>
        </p:spPr>
      </p:pic>
    </p:spTree>
    <p:extLst>
      <p:ext uri="{BB962C8B-B14F-4D97-AF65-F5344CB8AC3E}">
        <p14:creationId xmlns:p14="http://schemas.microsoft.com/office/powerpoint/2010/main" val="2900233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AU" sz="2000" i="1" dirty="0">
                <a:cs typeface="Times New Roman" pitchFamily="18" charset="0"/>
              </a:rPr>
              <a:t/>
            </a:r>
            <a:br>
              <a:rPr lang="en-AU" sz="2000" i="1" dirty="0">
                <a:cs typeface="Times New Roman" pitchFamily="18" charset="0"/>
              </a:rPr>
            </a:br>
            <a:r>
              <a:rPr lang="en-AU" dirty="0">
                <a:cs typeface="Times New Roman" pitchFamily="18" charset="0"/>
              </a:rPr>
              <a:t>About the EURARE Program</a:t>
            </a:r>
            <a:endParaRPr lang="en-AU" dirty="0"/>
          </a:p>
        </p:txBody>
      </p:sp>
      <p:pic>
        <p:nvPicPr>
          <p:cNvPr id="2050" name="Picture 2" descr="http://www.eurare.eu/images/diagram2.jpg"/>
          <p:cNvPicPr>
            <a:picLocks noChangeAspect="1" noChangeArrowheads="1"/>
          </p:cNvPicPr>
          <p:nvPr/>
        </p:nvPicPr>
        <p:blipFill>
          <a:blip r:embed="rId2"/>
          <a:srcRect/>
          <a:stretch>
            <a:fillRect/>
          </a:stretch>
        </p:blipFill>
        <p:spPr bwMode="auto">
          <a:xfrm>
            <a:off x="1731964" y="570452"/>
            <a:ext cx="8848907" cy="54990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eurare.eu/images/eurarelogo.png"/>
          <p:cNvPicPr>
            <a:picLocks noChangeAspect="1" noChangeArrowheads="1"/>
          </p:cNvPicPr>
          <p:nvPr/>
        </p:nvPicPr>
        <p:blipFill>
          <a:blip r:embed="rId3"/>
          <a:srcRect/>
          <a:stretch>
            <a:fillRect/>
          </a:stretch>
        </p:blipFill>
        <p:spPr bwMode="auto">
          <a:xfrm>
            <a:off x="8267700" y="570453"/>
            <a:ext cx="2400300" cy="857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1724" y="178397"/>
            <a:ext cx="9396248" cy="285750"/>
          </a:xfrm>
        </p:spPr>
        <p:txBody>
          <a:bodyPr>
            <a:normAutofit fontScale="90000"/>
          </a:bodyPr>
          <a:lstStyle/>
          <a:p>
            <a:r>
              <a:rPr lang="de-DE" dirty="0"/>
              <a:t>Demonstration plant </a:t>
            </a:r>
            <a:r>
              <a:rPr lang="de-DE" dirty="0" err="1"/>
              <a:t>for</a:t>
            </a:r>
            <a:r>
              <a:rPr lang="de-DE" dirty="0"/>
              <a:t> </a:t>
            </a:r>
            <a:r>
              <a:rPr lang="de-DE" dirty="0" err="1"/>
              <a:t>production</a:t>
            </a:r>
            <a:r>
              <a:rPr lang="de-DE" dirty="0"/>
              <a:t> </a:t>
            </a:r>
            <a:r>
              <a:rPr lang="de-DE" dirty="0" err="1"/>
              <a:t>of</a:t>
            </a:r>
            <a:r>
              <a:rPr lang="de-DE" dirty="0"/>
              <a:t> rare </a:t>
            </a:r>
            <a:r>
              <a:rPr lang="de-DE" dirty="0" err="1"/>
              <a:t>earth</a:t>
            </a:r>
            <a:r>
              <a:rPr lang="de-DE" dirty="0"/>
              <a:t> </a:t>
            </a:r>
            <a:r>
              <a:rPr lang="de-DE" dirty="0" err="1"/>
              <a:t>carbonate</a:t>
            </a:r>
            <a:endParaRPr lang="de-DE" dirty="0"/>
          </a:p>
        </p:txBody>
      </p:sp>
      <p:pic>
        <p:nvPicPr>
          <p:cNvPr id="3" name="Grafik 2"/>
          <p:cNvPicPr>
            <a:picLocks noChangeAspect="1"/>
          </p:cNvPicPr>
          <p:nvPr/>
        </p:nvPicPr>
        <p:blipFill>
          <a:blip r:embed="rId2"/>
          <a:stretch>
            <a:fillRect/>
          </a:stretch>
        </p:blipFill>
        <p:spPr>
          <a:xfrm>
            <a:off x="551014" y="567582"/>
            <a:ext cx="3829383" cy="38293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6" name="Tabelle 5"/>
          <p:cNvGraphicFramePr>
            <a:graphicFrameLocks noGrp="1"/>
          </p:cNvGraphicFramePr>
          <p:nvPr>
            <p:extLst>
              <p:ext uri="{D42A27DB-BD31-4B8C-83A1-F6EECF244321}">
                <p14:modId xmlns:p14="http://schemas.microsoft.com/office/powerpoint/2010/main" val="2165837623"/>
              </p:ext>
            </p:extLst>
          </p:nvPr>
        </p:nvGraphicFramePr>
        <p:xfrm>
          <a:off x="6044567" y="890125"/>
          <a:ext cx="3657783" cy="1180685"/>
        </p:xfrm>
        <a:graphic>
          <a:graphicData uri="http://schemas.openxmlformats.org/drawingml/2006/table">
            <a:tbl>
              <a:tblPr firstRow="1" firstCol="1" bandRow="1"/>
              <a:tblGrid>
                <a:gridCol w="1645348">
                  <a:extLst>
                    <a:ext uri="{9D8B030D-6E8A-4147-A177-3AD203B41FA5}">
                      <a16:colId xmlns:a16="http://schemas.microsoft.com/office/drawing/2014/main" val="20000"/>
                    </a:ext>
                  </a:extLst>
                </a:gridCol>
                <a:gridCol w="650913">
                  <a:extLst>
                    <a:ext uri="{9D8B030D-6E8A-4147-A177-3AD203B41FA5}">
                      <a16:colId xmlns:a16="http://schemas.microsoft.com/office/drawing/2014/main" val="20001"/>
                    </a:ext>
                  </a:extLst>
                </a:gridCol>
                <a:gridCol w="680761">
                  <a:extLst>
                    <a:ext uri="{9D8B030D-6E8A-4147-A177-3AD203B41FA5}">
                      <a16:colId xmlns:a16="http://schemas.microsoft.com/office/drawing/2014/main" val="20002"/>
                    </a:ext>
                  </a:extLst>
                </a:gridCol>
                <a:gridCol w="680761">
                  <a:extLst>
                    <a:ext uri="{9D8B030D-6E8A-4147-A177-3AD203B41FA5}">
                      <a16:colId xmlns:a16="http://schemas.microsoft.com/office/drawing/2014/main" val="20003"/>
                    </a:ext>
                  </a:extLst>
                </a:gridCol>
              </a:tblGrid>
              <a:tr h="236137">
                <a:tc>
                  <a:txBody>
                    <a:bodyPr/>
                    <a:lstStyle/>
                    <a:p>
                      <a:pPr algn="ctr">
                        <a:lnSpc>
                          <a:spcPct val="115000"/>
                        </a:lnSpc>
                        <a:spcAft>
                          <a:spcPts val="0"/>
                        </a:spcAft>
                      </a:pPr>
                      <a:r>
                        <a:rPr lang="en-US" sz="900" b="1" dirty="0">
                          <a:solidFill>
                            <a:srgbClr val="000000"/>
                          </a:solidFill>
                          <a:effectLst/>
                          <a:latin typeface="Arial" panose="020B0604020202020204" pitchFamily="34" charset="0"/>
                          <a:ea typeface="SimSun" panose="02010600030101010101" pitchFamily="2" charset="-122"/>
                        </a:rPr>
                        <a:t>Variable</a:t>
                      </a:r>
                      <a:endParaRPr lang="de-DE" sz="900" dirty="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15000"/>
                        </a:lnSpc>
                        <a:spcAft>
                          <a:spcPts val="0"/>
                        </a:spcAft>
                      </a:pPr>
                      <a:r>
                        <a:rPr lang="en-US" sz="900" b="1">
                          <a:solidFill>
                            <a:srgbClr val="000000"/>
                          </a:solidFill>
                          <a:effectLst/>
                          <a:latin typeface="Arial" panose="020B0604020202020204" pitchFamily="34" charset="0"/>
                          <a:ea typeface="SimSun" panose="02010600030101010101" pitchFamily="2" charset="-122"/>
                        </a:rPr>
                        <a:t>Minimum</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15000"/>
                        </a:lnSpc>
                        <a:spcAft>
                          <a:spcPts val="0"/>
                        </a:spcAft>
                      </a:pPr>
                      <a:r>
                        <a:rPr lang="en-US" sz="900" b="1">
                          <a:solidFill>
                            <a:srgbClr val="000000"/>
                          </a:solidFill>
                          <a:effectLst/>
                          <a:latin typeface="Arial" panose="020B0604020202020204" pitchFamily="34" charset="0"/>
                          <a:ea typeface="SimSun" panose="02010600030101010101" pitchFamily="2" charset="-122"/>
                        </a:rPr>
                        <a:t>Mean</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15000"/>
                        </a:lnSpc>
                        <a:spcAft>
                          <a:spcPts val="0"/>
                        </a:spcAft>
                      </a:pPr>
                      <a:r>
                        <a:rPr lang="en-US" sz="900" b="1">
                          <a:solidFill>
                            <a:srgbClr val="000000"/>
                          </a:solidFill>
                          <a:effectLst/>
                          <a:latin typeface="Arial" panose="020B0604020202020204" pitchFamily="34" charset="0"/>
                          <a:ea typeface="SimSun" panose="02010600030101010101" pitchFamily="2" charset="-122"/>
                        </a:rPr>
                        <a:t>Maximum</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0000"/>
                  </a:ext>
                </a:extLst>
              </a:tr>
              <a:tr h="236137">
                <a:tc>
                  <a:txBody>
                    <a:bodyPr/>
                    <a:lstStyle/>
                    <a:p>
                      <a:pPr algn="ctr">
                        <a:lnSpc>
                          <a:spcPct val="115000"/>
                        </a:lnSpc>
                        <a:spcAft>
                          <a:spcPts val="0"/>
                        </a:spcAft>
                      </a:pPr>
                      <a:r>
                        <a:rPr lang="en-US" sz="900" b="1">
                          <a:solidFill>
                            <a:srgbClr val="000000"/>
                          </a:solidFill>
                          <a:effectLst/>
                          <a:latin typeface="Arial" panose="020B0604020202020204" pitchFamily="34" charset="0"/>
                          <a:ea typeface="SimSun" panose="02010600030101010101" pitchFamily="2" charset="-122"/>
                        </a:rPr>
                        <a:t>Concentrate: HCl/ (kg/L)</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15000"/>
                        </a:lnSpc>
                        <a:spcAft>
                          <a:spcPts val="0"/>
                        </a:spcAft>
                      </a:pPr>
                      <a:r>
                        <a:rPr lang="en-US" sz="900" dirty="0">
                          <a:solidFill>
                            <a:srgbClr val="000000"/>
                          </a:solidFill>
                          <a:effectLst/>
                          <a:latin typeface="Arial" panose="020B0604020202020204" pitchFamily="34" charset="0"/>
                          <a:ea typeface="SimSun" panose="02010600030101010101" pitchFamily="2" charset="-122"/>
                        </a:rPr>
                        <a:t>1: 1</a:t>
                      </a:r>
                      <a:endParaRPr lang="de-DE" sz="900" dirty="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a:solidFill>
                            <a:srgbClr val="000000"/>
                          </a:solidFill>
                          <a:effectLst/>
                          <a:latin typeface="Arial" panose="020B0604020202020204" pitchFamily="34" charset="0"/>
                          <a:ea typeface="SimSun" panose="02010600030101010101" pitchFamily="2" charset="-122"/>
                        </a:rPr>
                        <a:t>1: 1.25</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a:solidFill>
                            <a:srgbClr val="000000"/>
                          </a:solidFill>
                          <a:effectLst/>
                          <a:latin typeface="Arial" panose="020B0604020202020204" pitchFamily="34" charset="0"/>
                          <a:ea typeface="SimSun" panose="02010600030101010101" pitchFamily="2" charset="-122"/>
                        </a:rPr>
                        <a:t>1: 1.5</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6137">
                <a:tc>
                  <a:txBody>
                    <a:bodyPr/>
                    <a:lstStyle/>
                    <a:p>
                      <a:pPr algn="ctr">
                        <a:lnSpc>
                          <a:spcPct val="115000"/>
                        </a:lnSpc>
                        <a:spcAft>
                          <a:spcPts val="0"/>
                        </a:spcAft>
                      </a:pPr>
                      <a:r>
                        <a:rPr lang="en-US" sz="900" b="1">
                          <a:solidFill>
                            <a:srgbClr val="000000"/>
                          </a:solidFill>
                          <a:effectLst/>
                          <a:latin typeface="Arial" panose="020B0604020202020204" pitchFamily="34" charset="0"/>
                          <a:ea typeface="SimSun" panose="02010600030101010101" pitchFamily="2" charset="-122"/>
                        </a:rPr>
                        <a:t>Concentrate: Water/ (kg/L)</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15000"/>
                        </a:lnSpc>
                        <a:spcAft>
                          <a:spcPts val="0"/>
                        </a:spcAft>
                      </a:pPr>
                      <a:r>
                        <a:rPr lang="en-US" sz="900">
                          <a:solidFill>
                            <a:srgbClr val="000000"/>
                          </a:solidFill>
                          <a:effectLst/>
                          <a:latin typeface="Arial" panose="020B0604020202020204" pitchFamily="34" charset="0"/>
                          <a:ea typeface="SimSun" panose="02010600030101010101" pitchFamily="2" charset="-122"/>
                        </a:rPr>
                        <a:t>1: 1</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a:solidFill>
                            <a:srgbClr val="000000"/>
                          </a:solidFill>
                          <a:effectLst/>
                          <a:latin typeface="Arial" panose="020B0604020202020204" pitchFamily="34" charset="0"/>
                          <a:ea typeface="SimSun" panose="02010600030101010101" pitchFamily="2" charset="-122"/>
                        </a:rPr>
                        <a:t>1: 2</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a:solidFill>
                            <a:srgbClr val="000000"/>
                          </a:solidFill>
                          <a:effectLst/>
                          <a:latin typeface="Arial" panose="020B0604020202020204" pitchFamily="34" charset="0"/>
                          <a:ea typeface="SimSun" panose="02010600030101010101" pitchFamily="2" charset="-122"/>
                        </a:rPr>
                        <a:t>1: 3</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6137">
                <a:tc>
                  <a:txBody>
                    <a:bodyPr/>
                    <a:lstStyle/>
                    <a:p>
                      <a:pPr algn="ctr">
                        <a:lnSpc>
                          <a:spcPct val="115000"/>
                        </a:lnSpc>
                        <a:spcAft>
                          <a:spcPts val="0"/>
                        </a:spcAft>
                      </a:pPr>
                      <a:r>
                        <a:rPr lang="en-US" sz="900" b="1" dirty="0">
                          <a:solidFill>
                            <a:srgbClr val="000000"/>
                          </a:solidFill>
                          <a:effectLst/>
                          <a:latin typeface="Arial" panose="020B0604020202020204" pitchFamily="34" charset="0"/>
                          <a:ea typeface="SimSun" panose="02010600030101010101" pitchFamily="2" charset="-122"/>
                        </a:rPr>
                        <a:t>Leaching Temperature/ </a:t>
                      </a:r>
                      <a:r>
                        <a:rPr lang="en-US" sz="900" b="1" dirty="0">
                          <a:solidFill>
                            <a:srgbClr val="000000"/>
                          </a:solidFill>
                          <a:effectLst/>
                          <a:latin typeface="Cambria Math" panose="02040503050406030204" pitchFamily="18" charset="0"/>
                          <a:ea typeface="SimSun" panose="02010600030101010101" pitchFamily="2" charset="-122"/>
                          <a:cs typeface="Cambria Math" panose="02040503050406030204" pitchFamily="18" charset="0"/>
                        </a:rPr>
                        <a:t>℃</a:t>
                      </a:r>
                      <a:endParaRPr lang="de-DE" sz="900" dirty="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15000"/>
                        </a:lnSpc>
                        <a:spcAft>
                          <a:spcPts val="0"/>
                        </a:spcAft>
                      </a:pPr>
                      <a:r>
                        <a:rPr lang="en-US" sz="900">
                          <a:solidFill>
                            <a:srgbClr val="000000"/>
                          </a:solidFill>
                          <a:effectLst/>
                          <a:latin typeface="Arial" panose="020B0604020202020204" pitchFamily="34" charset="0"/>
                          <a:ea typeface="SimSun" panose="02010600030101010101" pitchFamily="2" charset="-122"/>
                        </a:rPr>
                        <a:t>20</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a:solidFill>
                            <a:srgbClr val="000000"/>
                          </a:solidFill>
                          <a:effectLst/>
                          <a:latin typeface="Arial" panose="020B0604020202020204" pitchFamily="34" charset="0"/>
                          <a:ea typeface="SimSun" panose="02010600030101010101" pitchFamily="2" charset="-122"/>
                        </a:rPr>
                        <a:t>50</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a:solidFill>
                            <a:srgbClr val="000000"/>
                          </a:solidFill>
                          <a:effectLst/>
                          <a:latin typeface="Arial" panose="020B0604020202020204" pitchFamily="34" charset="0"/>
                          <a:ea typeface="SimSun" panose="02010600030101010101" pitchFamily="2" charset="-122"/>
                        </a:rPr>
                        <a:t>80</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6137">
                <a:tc>
                  <a:txBody>
                    <a:bodyPr/>
                    <a:lstStyle/>
                    <a:p>
                      <a:pPr algn="ctr">
                        <a:lnSpc>
                          <a:spcPct val="115000"/>
                        </a:lnSpc>
                        <a:spcAft>
                          <a:spcPts val="0"/>
                        </a:spcAft>
                      </a:pPr>
                      <a:r>
                        <a:rPr lang="en-US" sz="900" b="1">
                          <a:solidFill>
                            <a:srgbClr val="000000"/>
                          </a:solidFill>
                          <a:effectLst/>
                          <a:latin typeface="Arial" panose="020B0604020202020204" pitchFamily="34" charset="0"/>
                          <a:ea typeface="SimSun" panose="02010600030101010101" pitchFamily="2" charset="-122"/>
                        </a:rPr>
                        <a:t>Reaction time/ min</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2"/>
                    </a:solidFill>
                  </a:tcPr>
                </a:tc>
                <a:tc>
                  <a:txBody>
                    <a:bodyPr/>
                    <a:lstStyle/>
                    <a:p>
                      <a:pPr algn="ctr">
                        <a:lnSpc>
                          <a:spcPct val="115000"/>
                        </a:lnSpc>
                        <a:spcAft>
                          <a:spcPts val="0"/>
                        </a:spcAft>
                      </a:pPr>
                      <a:r>
                        <a:rPr lang="en-US" sz="900">
                          <a:solidFill>
                            <a:srgbClr val="000000"/>
                          </a:solidFill>
                          <a:effectLst/>
                          <a:latin typeface="Arial" panose="020B0604020202020204" pitchFamily="34" charset="0"/>
                          <a:ea typeface="SimSun" panose="02010600030101010101" pitchFamily="2" charset="-122"/>
                        </a:rPr>
                        <a:t>20</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a:solidFill>
                            <a:srgbClr val="000000"/>
                          </a:solidFill>
                          <a:effectLst/>
                          <a:latin typeface="Arial" panose="020B0604020202020204" pitchFamily="34" charset="0"/>
                          <a:ea typeface="SimSun" panose="02010600030101010101" pitchFamily="2" charset="-122"/>
                        </a:rPr>
                        <a:t>40</a:t>
                      </a:r>
                      <a:endParaRPr lang="de-DE" sz="90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900" dirty="0">
                          <a:solidFill>
                            <a:srgbClr val="000000"/>
                          </a:solidFill>
                          <a:effectLst/>
                          <a:latin typeface="Arial" panose="020B0604020202020204" pitchFamily="34" charset="0"/>
                          <a:ea typeface="SimSun" panose="02010600030101010101" pitchFamily="2" charset="-122"/>
                        </a:rPr>
                        <a:t>60</a:t>
                      </a:r>
                      <a:endParaRPr lang="de-DE" sz="900" dirty="0">
                        <a:effectLst/>
                        <a:latin typeface="Times New Roman" panose="02020603050405020304" pitchFamily="18" charset="0"/>
                        <a:ea typeface="Times New Roman" panose="02020603050405020304" pitchFamily="18" charset="0"/>
                      </a:endParaRPr>
                    </a:p>
                  </a:txBody>
                  <a:tcPr marL="51435" marR="5143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Rectangle 2"/>
          <p:cNvSpPr>
            <a:spLocks noChangeArrowheads="1"/>
          </p:cNvSpPr>
          <p:nvPr/>
        </p:nvSpPr>
        <p:spPr bwMode="auto">
          <a:xfrm>
            <a:off x="4432699" y="3304693"/>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de-DE" sz="1800"/>
          </a:p>
        </p:txBody>
      </p:sp>
      <p:pic>
        <p:nvPicPr>
          <p:cNvPr id="8" name="Grafik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2880" y="2395580"/>
            <a:ext cx="3590851" cy="2978506"/>
          </a:xfrm>
          <a:prstGeom prst="rect">
            <a:avLst/>
          </a:prstGeom>
          <a:noFill/>
          <a:ln>
            <a:noFill/>
          </a:ln>
        </p:spPr>
      </p:pic>
      <p:sp>
        <p:nvSpPr>
          <p:cNvPr id="9" name="Rechteck 8"/>
          <p:cNvSpPr/>
          <p:nvPr/>
        </p:nvSpPr>
        <p:spPr>
          <a:xfrm>
            <a:off x="618240" y="5524795"/>
            <a:ext cx="3429000" cy="646331"/>
          </a:xfrm>
          <a:prstGeom prst="rect">
            <a:avLst/>
          </a:prstGeom>
        </p:spPr>
        <p:txBody>
          <a:bodyPr>
            <a:spAutoFit/>
          </a:bodyPr>
          <a:lstStyle/>
          <a:p>
            <a:r>
              <a:rPr lang="en-US" sz="900" dirty="0" err="1">
                <a:latin typeface="Arial" panose="020B0604020202020204" pitchFamily="34" charset="0"/>
                <a:ea typeface="Times New Roman" panose="02020603050405020304" pitchFamily="18" charset="0"/>
              </a:rPr>
              <a:t>Y.Ma</a:t>
            </a:r>
            <a:r>
              <a:rPr lang="en-US" sz="900" dirty="0">
                <a:latin typeface="Arial" panose="020B0604020202020204" pitchFamily="34" charset="0"/>
                <a:ea typeface="Times New Roman" panose="02020603050405020304" pitchFamily="18" charset="0"/>
              </a:rPr>
              <a:t>, </a:t>
            </a:r>
            <a:r>
              <a:rPr lang="en-US" sz="900" dirty="0" err="1">
                <a:latin typeface="Arial" panose="020B0604020202020204" pitchFamily="34" charset="0"/>
                <a:ea typeface="Times New Roman" panose="02020603050405020304" pitchFamily="18" charset="0"/>
              </a:rPr>
              <a:t>S.Stopic</a:t>
            </a:r>
            <a:r>
              <a:rPr lang="en-US" sz="900" dirty="0">
                <a:latin typeface="Arial" panose="020B0604020202020204" pitchFamily="34" charset="0"/>
                <a:ea typeface="Times New Roman" panose="02020603050405020304" pitchFamily="18" charset="0"/>
              </a:rPr>
              <a:t>, </a:t>
            </a:r>
            <a:r>
              <a:rPr lang="en-US" sz="900" dirty="0" err="1">
                <a:latin typeface="Arial" panose="020B0604020202020204" pitchFamily="34" charset="0"/>
                <a:ea typeface="Times New Roman" panose="02020603050405020304" pitchFamily="18" charset="0"/>
              </a:rPr>
              <a:t>B.Friedrich</a:t>
            </a:r>
            <a:r>
              <a:rPr lang="en-US" sz="900" dirty="0">
                <a:latin typeface="Arial" panose="020B0604020202020204" pitchFamily="34" charset="0"/>
                <a:ea typeface="Times New Roman" panose="02020603050405020304" pitchFamily="18" charset="0"/>
              </a:rPr>
              <a:t>, </a:t>
            </a:r>
          </a:p>
          <a:p>
            <a:r>
              <a:rPr lang="en-US" sz="900" dirty="0">
                <a:solidFill>
                  <a:srgbClr val="002060"/>
                </a:solidFill>
                <a:latin typeface="Arial" panose="020B0604020202020204" pitchFamily="34" charset="0"/>
                <a:ea typeface="Times New Roman" panose="02020603050405020304" pitchFamily="18" charset="0"/>
                <a:hlinkClick r:id="rId4" tooltip="opens in a new window"/>
              </a:rPr>
              <a:t>Hydrometallurgical Treatment of a </a:t>
            </a:r>
            <a:r>
              <a:rPr lang="en-US" sz="900" dirty="0" err="1">
                <a:solidFill>
                  <a:srgbClr val="002060"/>
                </a:solidFill>
                <a:latin typeface="Arial" panose="020B0604020202020204" pitchFamily="34" charset="0"/>
                <a:ea typeface="Times New Roman" panose="02020603050405020304" pitchFamily="18" charset="0"/>
                <a:hlinkClick r:id="rId4" tooltip="opens in a new window"/>
              </a:rPr>
              <a:t>Eudialyte</a:t>
            </a:r>
            <a:r>
              <a:rPr lang="en-US" sz="900" dirty="0">
                <a:solidFill>
                  <a:srgbClr val="002060"/>
                </a:solidFill>
                <a:latin typeface="Arial" panose="020B0604020202020204" pitchFamily="34" charset="0"/>
                <a:ea typeface="Times New Roman" panose="02020603050405020304" pitchFamily="18" charset="0"/>
                <a:hlinkClick r:id="rId4" tooltip="opens in a new window"/>
              </a:rPr>
              <a:t> Concentrate for Preparation of Rare Earth Carbonate</a:t>
            </a:r>
            <a:r>
              <a:rPr lang="en-US" sz="900" dirty="0">
                <a:solidFill>
                  <a:srgbClr val="002060"/>
                </a:solidFill>
                <a:latin typeface="Arial" panose="020B0604020202020204" pitchFamily="34" charset="0"/>
                <a:ea typeface="Times New Roman" panose="02020603050405020304" pitchFamily="18" charset="0"/>
              </a:rPr>
              <a:t>, </a:t>
            </a:r>
            <a:r>
              <a:rPr lang="en-US" sz="900" dirty="0">
                <a:solidFill>
                  <a:schemeClr val="tx2"/>
                </a:solidFill>
                <a:latin typeface="Arial" panose="020B0604020202020204" pitchFamily="34" charset="0"/>
                <a:ea typeface="Times New Roman" panose="02020603050405020304" pitchFamily="18" charset="0"/>
              </a:rPr>
              <a:t>Johnson Matthey Technology Review</a:t>
            </a:r>
            <a:r>
              <a:rPr lang="en-US" sz="900" dirty="0">
                <a:latin typeface="Arial" panose="020B0604020202020204" pitchFamily="34" charset="0"/>
                <a:ea typeface="Times New Roman" panose="02020603050405020304" pitchFamily="18" charset="0"/>
              </a:rPr>
              <a:t>, January 2019, 8</a:t>
            </a:r>
            <a:endParaRPr lang="de-DE" sz="900" dirty="0"/>
          </a:p>
        </p:txBody>
      </p:sp>
      <p:sp>
        <p:nvSpPr>
          <p:cNvPr id="10" name="Rechteck 9"/>
          <p:cNvSpPr/>
          <p:nvPr/>
        </p:nvSpPr>
        <p:spPr>
          <a:xfrm>
            <a:off x="5959121" y="5580957"/>
            <a:ext cx="5184184" cy="507831"/>
          </a:xfrm>
          <a:prstGeom prst="rect">
            <a:avLst/>
          </a:prstGeom>
        </p:spPr>
        <p:txBody>
          <a:bodyPr wrap="square">
            <a:spAutoFit/>
          </a:bodyPr>
          <a:lstStyle/>
          <a:p>
            <a:r>
              <a:rPr lang="en-US" sz="900" dirty="0">
                <a:latin typeface="Arial" panose="020B0604020202020204" pitchFamily="34" charset="0"/>
                <a:ea typeface="Times New Roman" panose="02020603050405020304" pitchFamily="18" charset="0"/>
              </a:rPr>
              <a:t>Y. Ma, </a:t>
            </a:r>
            <a:r>
              <a:rPr lang="en-US" sz="900" dirty="0" err="1">
                <a:latin typeface="Arial" panose="020B0604020202020204" pitchFamily="34" charset="0"/>
                <a:ea typeface="Times New Roman" panose="02020603050405020304" pitchFamily="18" charset="0"/>
              </a:rPr>
              <a:t>S.Stopic</a:t>
            </a:r>
            <a:r>
              <a:rPr lang="en-US" sz="900" dirty="0">
                <a:latin typeface="Arial" panose="020B0604020202020204" pitchFamily="34" charset="0"/>
                <a:ea typeface="Times New Roman" panose="02020603050405020304" pitchFamily="18" charset="0"/>
              </a:rPr>
              <a:t>, </a:t>
            </a:r>
            <a:r>
              <a:rPr lang="en-US" sz="900" dirty="0" err="1">
                <a:latin typeface="Arial" panose="020B0604020202020204" pitchFamily="34" charset="0"/>
                <a:ea typeface="Times New Roman" panose="02020603050405020304" pitchFamily="18" charset="0"/>
              </a:rPr>
              <a:t>L.Gronen</a:t>
            </a:r>
            <a:r>
              <a:rPr lang="en-US" sz="900" dirty="0">
                <a:latin typeface="Arial" panose="020B0604020202020204" pitchFamily="34" charset="0"/>
                <a:ea typeface="Times New Roman" panose="02020603050405020304" pitchFamily="18" charset="0"/>
              </a:rPr>
              <a:t>, </a:t>
            </a:r>
            <a:r>
              <a:rPr lang="en-US" sz="900" dirty="0" err="1">
                <a:latin typeface="Arial" panose="020B0604020202020204" pitchFamily="34" charset="0"/>
                <a:ea typeface="Times New Roman" panose="02020603050405020304" pitchFamily="18" charset="0"/>
              </a:rPr>
              <a:t>S.Obradovic</a:t>
            </a:r>
            <a:r>
              <a:rPr lang="en-US" sz="900" dirty="0">
                <a:latin typeface="Arial" panose="020B0604020202020204" pitchFamily="34" charset="0"/>
                <a:ea typeface="Times New Roman" panose="02020603050405020304" pitchFamily="18" charset="0"/>
              </a:rPr>
              <a:t>, </a:t>
            </a:r>
            <a:r>
              <a:rPr lang="en-US" sz="900" dirty="0" err="1">
                <a:latin typeface="Arial" panose="020B0604020202020204" pitchFamily="34" charset="0"/>
                <a:ea typeface="Times New Roman" panose="02020603050405020304" pitchFamily="18" charset="0"/>
              </a:rPr>
              <a:t>M.Milivojevic</a:t>
            </a:r>
            <a:r>
              <a:rPr lang="en-US" sz="900" dirty="0">
                <a:latin typeface="Arial" panose="020B0604020202020204" pitchFamily="34" charset="0"/>
                <a:ea typeface="Times New Roman" panose="02020603050405020304" pitchFamily="18" charset="0"/>
              </a:rPr>
              <a:t>, </a:t>
            </a:r>
            <a:r>
              <a:rPr lang="en-US" sz="900" dirty="0" err="1">
                <a:latin typeface="Arial" panose="020B0604020202020204" pitchFamily="34" charset="0"/>
                <a:ea typeface="Times New Roman" panose="02020603050405020304" pitchFamily="18" charset="0"/>
              </a:rPr>
              <a:t>B.Friedrich</a:t>
            </a:r>
            <a:r>
              <a:rPr lang="en-US" sz="900" dirty="0">
                <a:latin typeface="Arial" panose="020B0604020202020204" pitchFamily="34" charset="0"/>
                <a:ea typeface="Times New Roman" panose="02020603050405020304" pitchFamily="18" charset="0"/>
              </a:rPr>
              <a:t>, </a:t>
            </a:r>
            <a:r>
              <a:rPr lang="en-US" sz="900" u="sng" dirty="0">
                <a:latin typeface="Arial" panose="020B0604020202020204" pitchFamily="34" charset="0"/>
                <a:ea typeface="Times New Roman" panose="02020603050405020304" pitchFamily="18" charset="0"/>
              </a:rPr>
              <a:t>Neural Network Modeling </a:t>
            </a:r>
          </a:p>
          <a:p>
            <a:r>
              <a:rPr lang="en-US" sz="900" u="sng" dirty="0">
                <a:latin typeface="Arial" panose="020B0604020202020204" pitchFamily="34" charset="0"/>
                <a:ea typeface="Times New Roman" panose="02020603050405020304" pitchFamily="18" charset="0"/>
              </a:rPr>
              <a:t>for the Extraction of Rare Earth Elements from Eudialyte Concentrate by </a:t>
            </a:r>
          </a:p>
          <a:p>
            <a:r>
              <a:rPr lang="en-US" sz="900" u="sng" dirty="0">
                <a:latin typeface="Arial" panose="020B0604020202020204" pitchFamily="34" charset="0"/>
                <a:ea typeface="Times New Roman" panose="02020603050405020304" pitchFamily="18" charset="0"/>
              </a:rPr>
              <a:t>Dry Digestion and Leaching, </a:t>
            </a:r>
            <a:r>
              <a:rPr lang="en-US" sz="900" dirty="0">
                <a:solidFill>
                  <a:schemeClr val="tx2"/>
                </a:solidFill>
                <a:latin typeface="Arial" panose="020B0604020202020204" pitchFamily="34" charset="0"/>
                <a:ea typeface="Times New Roman" panose="02020603050405020304" pitchFamily="18" charset="0"/>
              </a:rPr>
              <a:t>Metals</a:t>
            </a:r>
            <a:r>
              <a:rPr lang="en-US" sz="900" dirty="0">
                <a:latin typeface="Arial" panose="020B0604020202020204" pitchFamily="34" charset="0"/>
                <a:ea typeface="Times New Roman" panose="02020603050405020304" pitchFamily="18" charset="0"/>
              </a:rPr>
              <a:t>, 2018, 8 (4), 267 </a:t>
            </a:r>
            <a:endParaRPr lang="de-DE" sz="900" dirty="0"/>
          </a:p>
        </p:txBody>
      </p:sp>
    </p:spTree>
    <p:extLst>
      <p:ext uri="{BB962C8B-B14F-4D97-AF65-F5344CB8AC3E}">
        <p14:creationId xmlns:p14="http://schemas.microsoft.com/office/powerpoint/2010/main" val="116606194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Initial IME/MEAB </a:t>
            </a:r>
            <a:r>
              <a:rPr lang="de-DE" dirty="0" err="1"/>
              <a:t>Strategy for </a:t>
            </a:r>
            <a:r>
              <a:rPr lang="de-DE" dirty="0"/>
              <a:t>REE </a:t>
            </a:r>
            <a:r>
              <a:rPr lang="de-DE" dirty="0" err="1"/>
              <a:t>ore treatment</a:t>
            </a:r>
            <a:endParaRPr lang="en-US" dirty="0"/>
          </a:p>
        </p:txBody>
      </p:sp>
      <p:pic>
        <p:nvPicPr>
          <p:cNvPr id="3" name="Grafik 2"/>
          <p:cNvPicPr/>
          <p:nvPr/>
        </p:nvPicPr>
        <p:blipFill>
          <a:blip r:embed="rId2">
            <a:extLst>
              <a:ext uri="{28A0092B-C50C-407E-A947-70E740481C1C}">
                <a14:useLocalDpi xmlns:a14="http://schemas.microsoft.com/office/drawing/2010/main"/>
              </a:ext>
            </a:extLst>
          </a:blip>
          <a:stretch>
            <a:fillRect/>
          </a:stretch>
        </p:blipFill>
        <p:spPr>
          <a:xfrm>
            <a:off x="511230" y="986390"/>
            <a:ext cx="9474341" cy="5066452"/>
          </a:xfrm>
          <a:prstGeom prst="rect">
            <a:avLst/>
          </a:prstGeom>
        </p:spPr>
      </p:pic>
    </p:spTree>
    <p:extLst>
      <p:ext uri="{BB962C8B-B14F-4D97-AF65-F5344CB8AC3E}">
        <p14:creationId xmlns:p14="http://schemas.microsoft.com/office/powerpoint/2010/main" val="25054323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Dry digestion process (fuming) - the heart of this process</a:t>
            </a:r>
          </a:p>
        </p:txBody>
      </p:sp>
      <p:pic>
        <p:nvPicPr>
          <p:cNvPr id="34820" name="Picture 4" descr="C:\Users\ime\AppData\Local\Microsoft\Windows\Temporary Internet Files\Content.IE5\RKEP05BA\IMG_20161017_094741.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31963" y="586740"/>
            <a:ext cx="3998964" cy="3870960"/>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04161" y="4503603"/>
            <a:ext cx="2360507" cy="1610945"/>
          </a:xfrm>
          <a:prstGeom prst="rect">
            <a:avLst/>
          </a:prstGeom>
        </p:spPr>
      </p:pic>
      <p:sp>
        <p:nvSpPr>
          <p:cNvPr id="8" name="Textfeld 7"/>
          <p:cNvSpPr txBox="1"/>
          <p:nvPr/>
        </p:nvSpPr>
        <p:spPr>
          <a:xfrm>
            <a:off x="5879518" y="586741"/>
            <a:ext cx="6017215" cy="29238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de-DE" dirty="0" err="1"/>
              <a:t>Characteristics</a:t>
            </a:r>
            <a:r>
              <a:rPr lang="de-DE" dirty="0"/>
              <a:t>:  </a:t>
            </a:r>
          </a:p>
          <a:p>
            <a:r>
              <a:rPr lang="de-DE" sz="2000" b="0" dirty="0"/>
              <a:t>Average </a:t>
            </a:r>
            <a:r>
              <a:rPr lang="de-DE" sz="2000" b="0" dirty="0" err="1"/>
              <a:t>treatment </a:t>
            </a:r>
            <a:r>
              <a:rPr lang="de-DE" sz="2000" b="0" dirty="0"/>
              <a:t>rate (</a:t>
            </a:r>
            <a:r>
              <a:rPr lang="de-DE" sz="2000" b="0" dirty="0" err="1"/>
              <a:t>kg/hour</a:t>
            </a:r>
            <a:r>
              <a:rPr lang="de-DE" sz="2000" b="0" dirty="0"/>
              <a:t>): 6</a:t>
            </a:r>
          </a:p>
          <a:p>
            <a:r>
              <a:rPr lang="de-DE" sz="2000" b="0" dirty="0" err="1"/>
              <a:t>Reactor volume </a:t>
            </a:r>
            <a:r>
              <a:rPr lang="de-DE" sz="2000" b="0" dirty="0"/>
              <a:t>(L): 40</a:t>
            </a:r>
          </a:p>
          <a:p>
            <a:r>
              <a:rPr lang="de-DE" sz="2000" b="0" dirty="0"/>
              <a:t>Digestion </a:t>
            </a:r>
            <a:r>
              <a:rPr lang="de-DE" sz="2000" b="0" dirty="0" err="1"/>
              <a:t>media HCl</a:t>
            </a:r>
            <a:r>
              <a:rPr lang="de-DE" sz="2000" b="0" dirty="0"/>
              <a:t>, 31% (L): 6-7.2 </a:t>
            </a:r>
          </a:p>
          <a:p>
            <a:r>
              <a:rPr lang="de-DE" sz="2000" b="0" dirty="0" err="1"/>
              <a:t>Washing</a:t>
            </a:r>
            <a:r>
              <a:rPr lang="de-DE" sz="2000" b="0" dirty="0"/>
              <a:t> </a:t>
            </a:r>
            <a:r>
              <a:rPr lang="de-DE" sz="2000" b="0" dirty="0" err="1"/>
              <a:t>media</a:t>
            </a:r>
            <a:r>
              <a:rPr lang="de-DE" sz="2000" b="0" dirty="0"/>
              <a:t> H</a:t>
            </a:r>
            <a:r>
              <a:rPr lang="de-DE" sz="2000" b="0" baseline="-25000" dirty="0"/>
              <a:t>2</a:t>
            </a:r>
            <a:r>
              <a:rPr lang="de-DE" sz="2000" b="0" dirty="0"/>
              <a:t>O (L): 18-24</a:t>
            </a:r>
          </a:p>
          <a:p>
            <a:r>
              <a:rPr lang="de-DE" sz="2000" b="0" dirty="0"/>
              <a:t>Dry </a:t>
            </a:r>
            <a:r>
              <a:rPr lang="de-DE" sz="2000" b="0" dirty="0" err="1"/>
              <a:t>digestion</a:t>
            </a:r>
            <a:r>
              <a:rPr lang="de-DE" sz="2000" b="0" dirty="0"/>
              <a:t> time (min): 45</a:t>
            </a:r>
          </a:p>
          <a:p>
            <a:r>
              <a:rPr lang="de-DE" sz="2000" b="0" dirty="0" err="1"/>
              <a:t>Washing </a:t>
            </a:r>
            <a:r>
              <a:rPr lang="de-DE" sz="2000" b="0" dirty="0"/>
              <a:t>time (min): 15 </a:t>
            </a:r>
          </a:p>
          <a:p>
            <a:r>
              <a:rPr lang="de-DE" sz="2000" b="0" dirty="0" err="1"/>
              <a:t>Temperature</a:t>
            </a:r>
            <a:r>
              <a:rPr lang="de-DE" sz="2000" b="0" dirty="0"/>
              <a:t>: 20°C, due to exothermic </a:t>
            </a:r>
            <a:br>
              <a:rPr lang="de-DE" sz="2000" b="0" dirty="0"/>
            </a:br>
            <a:r>
              <a:rPr lang="de-DE" sz="2000" b="0" dirty="0"/>
              <a:t>                     </a:t>
            </a:r>
            <a:r>
              <a:rPr lang="de-DE" sz="2000" b="0" dirty="0" err="1"/>
              <a:t>effect</a:t>
            </a:r>
            <a:r>
              <a:rPr lang="de-DE" sz="2000" b="0" dirty="0"/>
              <a:t> </a:t>
            </a:r>
            <a:r>
              <a:rPr lang="de-DE" sz="2000" b="0" dirty="0" err="1"/>
              <a:t>increase</a:t>
            </a:r>
            <a:r>
              <a:rPr lang="de-DE" sz="2000" b="0" dirty="0"/>
              <a:t> </a:t>
            </a:r>
            <a:r>
              <a:rPr lang="de-DE" sz="2000" b="0" dirty="0" err="1"/>
              <a:t>to</a:t>
            </a:r>
            <a:r>
              <a:rPr lang="de-DE" sz="2000" b="0" dirty="0"/>
              <a:t> 60-70 °C</a:t>
            </a:r>
          </a:p>
        </p:txBody>
      </p:sp>
      <p:pic>
        <p:nvPicPr>
          <p:cNvPr id="23" name="Picture 2" descr="C:\Users\ime\Pictures\2016-12-04 flux\flux 00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879517" y="3602058"/>
            <a:ext cx="1706616" cy="2269193"/>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16"/>
          <p:cNvSpPr/>
          <p:nvPr/>
        </p:nvSpPr>
        <p:spPr>
          <a:xfrm>
            <a:off x="7762103" y="3680460"/>
            <a:ext cx="2499767" cy="1323439"/>
          </a:xfrm>
          <a:prstGeom prst="rect">
            <a:avLst/>
          </a:prstGeom>
        </p:spPr>
        <p:txBody>
          <a:bodyPr wrap="square">
            <a:spAutoFit/>
          </a:bodyPr>
          <a:lstStyle/>
          <a:p>
            <a:r>
              <a:rPr lang="de-DE" sz="2000" dirty="0" err="1"/>
              <a:t>Flux- air operated diafragm </a:t>
            </a:r>
            <a:r>
              <a:rPr lang="de-DE" sz="2000" dirty="0"/>
              <a:t>pump</a:t>
            </a:r>
          </a:p>
          <a:p>
            <a:r>
              <a:rPr lang="de-DE" sz="2000" b="0" dirty="0"/>
              <a:t>Flow rate (30 L/min)</a:t>
            </a:r>
          </a:p>
          <a:p>
            <a:r>
              <a:rPr lang="de-DE" sz="2000" b="0" dirty="0" err="1"/>
              <a:t>Operated </a:t>
            </a:r>
            <a:r>
              <a:rPr lang="de-DE" sz="2000" b="0" dirty="0"/>
              <a:t>pressure </a:t>
            </a:r>
          </a:p>
        </p:txBody>
      </p:sp>
    </p:spTree>
    <p:extLst>
      <p:ext uri="{BB962C8B-B14F-4D97-AF65-F5344CB8AC3E}">
        <p14:creationId xmlns:p14="http://schemas.microsoft.com/office/powerpoint/2010/main" val="3235399245"/>
      </p:ext>
    </p:extLst>
  </p:cSld>
  <p:clrMapOvr>
    <a:masterClrMapping/>
  </p:clrMapOvr>
  <p:transition spd="med"/>
</p:sld>
</file>

<file path=ppt/theme/theme1.xml><?xml version="1.0" encoding="utf-8"?>
<a:theme xmlns:a="http://schemas.openxmlformats.org/drawingml/2006/main" name="Institutspräsentation">
  <a:themeElements>
    <a:clrScheme name="Benutzerdefiniert 3">
      <a:dk1>
        <a:srgbClr val="000000"/>
      </a:dk1>
      <a:lt1>
        <a:srgbClr val="FFFFFF"/>
      </a:lt1>
      <a:dk2>
        <a:srgbClr val="000000"/>
      </a:dk2>
      <a:lt2>
        <a:srgbClr val="000000"/>
      </a:lt2>
      <a:accent1>
        <a:srgbClr val="8BB8E5"/>
      </a:accent1>
      <a:accent2>
        <a:srgbClr val="00539F"/>
      </a:accent2>
      <a:accent3>
        <a:srgbClr val="0038A8"/>
      </a:accent3>
      <a:accent4>
        <a:srgbClr val="CCCCCC"/>
      </a:accent4>
      <a:accent5>
        <a:srgbClr val="BCCF30"/>
      </a:accent5>
      <a:accent6>
        <a:srgbClr val="FFFDC9"/>
      </a:accent6>
      <a:hlink>
        <a:srgbClr val="4D4D4D"/>
      </a:hlink>
      <a:folHlink>
        <a:srgbClr val="86868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Institutspräsentation 1">
        <a:dk1>
          <a:srgbClr val="000000"/>
        </a:dk1>
        <a:lt1>
          <a:srgbClr val="FFFFFF"/>
        </a:lt1>
        <a:dk2>
          <a:srgbClr val="000000"/>
        </a:dk2>
        <a:lt2>
          <a:srgbClr val="C0C0C0"/>
        </a:lt2>
        <a:accent1>
          <a:srgbClr val="CBCBCB"/>
        </a:accent1>
        <a:accent2>
          <a:srgbClr val="EAEAEA"/>
        </a:accent2>
        <a:accent3>
          <a:srgbClr val="FFFFFF"/>
        </a:accent3>
        <a:accent4>
          <a:srgbClr val="000000"/>
        </a:accent4>
        <a:accent5>
          <a:srgbClr val="E2E2E2"/>
        </a:accent5>
        <a:accent6>
          <a:srgbClr val="D4D4D4"/>
        </a:accent6>
        <a:hlink>
          <a:srgbClr val="4D4D4D"/>
        </a:hlink>
        <a:folHlink>
          <a:srgbClr val="86868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1196</Words>
  <Application>Microsoft Office PowerPoint</Application>
  <PresentationFormat>Widescreen</PresentationFormat>
  <Paragraphs>378</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SimSun</vt:lpstr>
      <vt:lpstr>Arial</vt:lpstr>
      <vt:lpstr>Calibri</vt:lpstr>
      <vt:lpstr>Cambria Math</vt:lpstr>
      <vt:lpstr>Times New Roman</vt:lpstr>
      <vt:lpstr>Wingdings</vt:lpstr>
      <vt:lpstr>Institutspräsentation</vt:lpstr>
      <vt:lpstr>PowerPoint Presentation</vt:lpstr>
      <vt:lpstr>Critical Minerals</vt:lpstr>
      <vt:lpstr>Generic REE conceptual flowsheet</vt:lpstr>
      <vt:lpstr>Benefication Process</vt:lpstr>
      <vt:lpstr>Chemical composition of eudialyte ore, Grönland </vt:lpstr>
      <vt:lpstr> About the EURARE Program</vt:lpstr>
      <vt:lpstr>Demonstration plant for production of rare earth carbonate</vt:lpstr>
      <vt:lpstr>Initial IME/MEAB Strategy for REE ore treatment</vt:lpstr>
      <vt:lpstr>Dry digestion process (fuming) - the heart of this process</vt:lpstr>
      <vt:lpstr>pH adjustment using CaCO3 (Norra Kärr-Sweden and Tanbarez-Grönland)</vt:lpstr>
      <vt:lpstr>Filtration using a semi-continuous chamber filter press</vt:lpstr>
      <vt:lpstr>REE precipitation efficiency with Na2CO3</vt:lpstr>
      <vt:lpstr>Removal of iron from the produced REE-Carbonate</vt:lpstr>
      <vt:lpstr>Produced REE carbonate (31 % REE)</vt:lpstr>
      <vt:lpstr>Recovery of rare earth elements from eudialyte, nickel lateritic ore and red mud</vt:lpstr>
      <vt:lpstr>Development of Dry digestion reactor for dissolution of ores </vt:lpstr>
      <vt:lpstr>Dry digestion reactor, konzept GmbH, Germany</vt:lpstr>
      <vt:lpstr>Chemical composition of studied materials with reaction parameters</vt:lpstr>
      <vt:lpstr>Dry digestion of Eudialyte and Bauxite residue</vt:lpstr>
      <vt:lpstr>Dry digestion of the nickel lateric ore from Turkey</vt:lpstr>
      <vt:lpstr>EURO-TITAN (01.01.2024-31.12.2027)</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Michaelis</dc:creator>
  <cp:lastModifiedBy>KC_2</cp:lastModifiedBy>
  <cp:revision>653</cp:revision>
  <cp:lastPrinted>2012-05-22T13:51:08Z</cp:lastPrinted>
  <dcterms:created xsi:type="dcterms:W3CDTF">2000-04-11T08:17:49Z</dcterms:created>
  <dcterms:modified xsi:type="dcterms:W3CDTF">2023-10-12T10:13:27Z</dcterms:modified>
</cp:coreProperties>
</file>